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6" r:id="rId4"/>
  </p:sldMasterIdLst>
  <p:notesMasterIdLst>
    <p:notesMasterId r:id="rId33"/>
  </p:notesMasterIdLst>
  <p:handoutMasterIdLst>
    <p:handoutMasterId r:id="rId34"/>
  </p:handoutMasterIdLst>
  <p:sldIdLst>
    <p:sldId id="260" r:id="rId5"/>
    <p:sldId id="267" r:id="rId6"/>
    <p:sldId id="275" r:id="rId7"/>
    <p:sldId id="272" r:id="rId8"/>
    <p:sldId id="274" r:id="rId9"/>
    <p:sldId id="278" r:id="rId10"/>
    <p:sldId id="279" r:id="rId11"/>
    <p:sldId id="289" r:id="rId12"/>
    <p:sldId id="268" r:id="rId13"/>
    <p:sldId id="269" r:id="rId14"/>
    <p:sldId id="290" r:id="rId15"/>
    <p:sldId id="287" r:id="rId16"/>
    <p:sldId id="291" r:id="rId17"/>
    <p:sldId id="288" r:id="rId18"/>
    <p:sldId id="280" r:id="rId19"/>
    <p:sldId id="270" r:id="rId20"/>
    <p:sldId id="263" r:id="rId21"/>
    <p:sldId id="264" r:id="rId22"/>
    <p:sldId id="265" r:id="rId23"/>
    <p:sldId id="266" r:id="rId24"/>
    <p:sldId id="271" r:id="rId25"/>
    <p:sldId id="284" r:id="rId26"/>
    <p:sldId id="285" r:id="rId27"/>
    <p:sldId id="286" r:id="rId28"/>
    <p:sldId id="282" r:id="rId29"/>
    <p:sldId id="283" r:id="rId30"/>
    <p:sldId id="281" r:id="rId31"/>
    <p:sldId id="292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1AC"/>
    <a:srgbClr val="042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A95820-49BA-4C56-B827-A3E0DBFE89AE}" v="2" dt="2018-01-08T13:54:26.1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242"/>
    <p:restoredTop sz="57625"/>
  </p:normalViewPr>
  <p:slideViewPr>
    <p:cSldViewPr snapToGrid="0">
      <p:cViewPr>
        <p:scale>
          <a:sx n="140" d="100"/>
          <a:sy n="140" d="100"/>
        </p:scale>
        <p:origin x="144" y="14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84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theme" Target="theme/theme1.xml"/><Relationship Id="rId38" Type="http://schemas.openxmlformats.org/officeDocument/2006/relationships/tableStyles" Target="tableStyles.xml"/><Relationship Id="rId39" Type="http://schemas.microsoft.com/office/2016/11/relationships/changesInfo" Target="changesInfos/changesInfo1.xml"/><Relationship Id="rId4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ward Wilde" userId="10033FFF9AB7C756@LIVE.COM" providerId="AD" clId="Web-{4E4506AD-5250-4E82-B742-1657EA817D26}"/>
    <pc:docChg chg="delSld modSld">
      <pc:chgData name="Edward Wilde" userId="10033FFF9AB7C756@LIVE.COM" providerId="AD" clId="Web-{4E4506AD-5250-4E82-B742-1657EA817D26}" dt="2018-01-08T13:15:57.336" v="23"/>
      <pc:docMkLst>
        <pc:docMk/>
      </pc:docMkLst>
      <pc:sldChg chg="modSp">
        <pc:chgData name="Edward Wilde" userId="10033FFF9AB7C756@LIVE.COM" providerId="AD" clId="Web-{4E4506AD-5250-4E82-B742-1657EA817D26}" dt="2018-01-08T13:13:10.571" v="17"/>
        <pc:sldMkLst>
          <pc:docMk/>
          <pc:sldMk cId="930804449" sldId="260"/>
        </pc:sldMkLst>
        <pc:spChg chg="mod">
          <ac:chgData name="Edward Wilde" userId="10033FFF9AB7C756@LIVE.COM" providerId="AD" clId="Web-{4E4506AD-5250-4E82-B742-1657EA817D26}" dt="2018-01-08T13:12:31.618" v="14"/>
          <ac:spMkLst>
            <pc:docMk/>
            <pc:sldMk cId="930804449" sldId="260"/>
            <ac:spMk id="2" creationId="{00000000-0000-0000-0000-000000000000}"/>
          </ac:spMkLst>
        </pc:spChg>
        <pc:spChg chg="mod">
          <ac:chgData name="Edward Wilde" userId="10033FFF9AB7C756@LIVE.COM" providerId="AD" clId="Web-{4E4506AD-5250-4E82-B742-1657EA817D26}" dt="2018-01-08T13:13:10.571" v="17"/>
          <ac:spMkLst>
            <pc:docMk/>
            <pc:sldMk cId="930804449" sldId="260"/>
            <ac:spMk id="3" creationId="{00000000-0000-0000-0000-000000000000}"/>
          </ac:spMkLst>
        </pc:spChg>
      </pc:sldChg>
      <pc:sldChg chg="modSp">
        <pc:chgData name="Edward Wilde" userId="10033FFF9AB7C756@LIVE.COM" providerId="AD" clId="Web-{4E4506AD-5250-4E82-B742-1657EA817D26}" dt="2018-01-08T13:15:57.336" v="23"/>
        <pc:sldMkLst>
          <pc:docMk/>
          <pc:sldMk cId="1275250386" sldId="262"/>
        </pc:sldMkLst>
        <pc:spChg chg="mod">
          <ac:chgData name="Edward Wilde" userId="10033FFF9AB7C756@LIVE.COM" providerId="AD" clId="Web-{4E4506AD-5250-4E82-B742-1657EA817D26}" dt="2018-01-08T13:15:57.336" v="23"/>
          <ac:spMkLst>
            <pc:docMk/>
            <pc:sldMk cId="1275250386" sldId="262"/>
            <ac:spMk id="2" creationId="{00000000-0000-0000-0000-000000000000}"/>
          </ac:spMkLst>
        </pc:spChg>
      </pc:sldChg>
      <pc:sldChg chg="del">
        <pc:chgData name="Edward Wilde" userId="10033FFF9AB7C756@LIVE.COM" providerId="AD" clId="Web-{4E4506AD-5250-4E82-B742-1657EA817D26}" dt="2018-01-08T13:15:05.039" v="18"/>
        <pc:sldMkLst>
          <pc:docMk/>
          <pc:sldMk cId="2565245362" sldId="263"/>
        </pc:sldMkLst>
      </pc:sldChg>
    </pc:docChg>
  </pc:docChgLst>
  <pc:docChgLst>
    <pc:chgData name="Edward Wilde" userId="10033FFF9AB7C756@LIVE.COM" providerId="AD" clId="Web-{F8A95820-49BA-4C56-B827-A3E0DBFE89AE}"/>
    <pc:docChg chg="modSld">
      <pc:chgData name="Edward Wilde" userId="10033FFF9AB7C756@LIVE.COM" providerId="AD" clId="Web-{F8A95820-49BA-4C56-B827-A3E0DBFE89AE}" dt="2018-01-08T14:09:38.650" v="2"/>
      <pc:docMkLst>
        <pc:docMk/>
      </pc:docMkLst>
      <pc:sldChg chg="modSp">
        <pc:chgData name="Edward Wilde" userId="10033FFF9AB7C756@LIVE.COM" providerId="AD" clId="Web-{F8A95820-49BA-4C56-B827-A3E0DBFE89AE}" dt="2018-01-08T14:09:38.650" v="2"/>
        <pc:sldMkLst>
          <pc:docMk/>
          <pc:sldMk cId="930804449" sldId="260"/>
        </pc:sldMkLst>
        <pc:spChg chg="mod">
          <ac:chgData name="Edward Wilde" userId="10033FFF9AB7C756@LIVE.COM" providerId="AD" clId="Web-{F8A95820-49BA-4C56-B827-A3E0DBFE89AE}" dt="2018-01-08T14:09:38.650" v="2"/>
          <ac:spMkLst>
            <pc:docMk/>
            <pc:sldMk cId="930804449" sldId="260"/>
            <ac:spMk id="2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CC755D-24DA-5742-89A5-D1185E1D60E6}" type="datetimeFigureOut">
              <a:rPr lang="en-US" smtClean="0"/>
              <a:t>1/24/18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D14017-AF0E-C042-A6EB-D0EB47A58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9847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5</a:t>
            </a:r>
            <a:r>
              <a:rPr lang="en-US" baseline="0" dirty="0" smtClean="0"/>
              <a:t> years ago I joined a trading company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The system allow customers to shares, foreign exchange and commodities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The system was </a:t>
            </a:r>
            <a:r>
              <a:rPr lang="en-US" baseline="0" dirty="0" err="1" smtClean="0"/>
              <a:t>api</a:t>
            </a:r>
            <a:r>
              <a:rPr lang="en-US" baseline="0" dirty="0" smtClean="0"/>
              <a:t> driven and made up of more than 200 services, with many instances of each service, spread across two datacenters in active / active arrangement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The </a:t>
            </a:r>
            <a:r>
              <a:rPr lang="en-US" baseline="0" dirty="0" smtClean="0"/>
              <a:t>system worked well, however we sometimes got reports from customers that they would place a trade and nothing would happen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baseline="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In this talk, I’m going to cover how we tried to solve that problem and look at some different types of architectures</a:t>
            </a:r>
          </a:p>
        </p:txBody>
      </p:sp>
    </p:spTree>
    <p:extLst>
      <p:ext uri="{BB962C8B-B14F-4D97-AF65-F5344CB8AC3E}">
        <p14:creationId xmlns:p14="http://schemas.microsoft.com/office/powerpoint/2010/main" val="573261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Containers refer</a:t>
            </a:r>
            <a:r>
              <a:rPr lang="en-US" baseline="0" dirty="0" smtClean="0"/>
              <a:t> to an operating system feature in which the kernel allows the existence of multiple isolated user-space instances.</a:t>
            </a:r>
          </a:p>
          <a:p>
            <a:endParaRPr lang="en-US" dirty="0" smtClean="0"/>
          </a:p>
          <a:p>
            <a:r>
              <a:rPr lang="en-US" dirty="0" smtClean="0"/>
              <a:t>Package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958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r>
              <a:rPr lang="en-US" baseline="0" dirty="0" smtClean="0"/>
              <a:t>Scheduler makes sure the correct number and type of containers are running in the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451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Sounds like DNS, the difference is that DNS was designed for registrations to be relatively</a:t>
            </a:r>
            <a:r>
              <a:rPr lang="en-US" baseline="0" dirty="0" smtClean="0"/>
              <a:t> long lived</a:t>
            </a:r>
            <a:br>
              <a:rPr lang="en-US" baseline="0" dirty="0" smtClean="0"/>
            </a:b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Problems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How to services register? (Themselves or using a 3</a:t>
            </a:r>
            <a:r>
              <a:rPr lang="en-US" baseline="30000" dirty="0" smtClean="0"/>
              <a:t>rd</a:t>
            </a:r>
            <a:r>
              <a:rPr lang="en-US" baseline="0" dirty="0" smtClean="0"/>
              <a:t> party)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How do clients resolve?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Must be highly available as it’s now a critical piece of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1178171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Distributed systems are hard</a:t>
            </a:r>
            <a:r>
              <a:rPr lang="en-US" dirty="0" smtClean="0"/>
              <a:t>,</a:t>
            </a: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Network links get broken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Extra latency </a:t>
            </a: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Testing will require handling more external services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You can ease this pain adopting a consumer driven contract approach (https://</a:t>
            </a:r>
            <a:r>
              <a:rPr lang="en-US" baseline="0" dirty="0" err="1" smtClean="0"/>
              <a:t>thoughtworks.github.io</a:t>
            </a:r>
            <a:r>
              <a:rPr lang="en-US" baseline="0" dirty="0" smtClean="0"/>
              <a:t>/</a:t>
            </a:r>
            <a:r>
              <a:rPr lang="en-US" baseline="0" dirty="0" err="1" smtClean="0"/>
              <a:t>pacto</a:t>
            </a:r>
            <a:r>
              <a:rPr lang="en-US" baseline="0" dirty="0" smtClean="0"/>
              <a:t>/patterns/</a:t>
            </a:r>
            <a:r>
              <a:rPr lang="en-US" baseline="0" dirty="0" err="1" smtClean="0"/>
              <a:t>cdc</a:t>
            </a:r>
            <a:r>
              <a:rPr lang="en-US" baseline="0" dirty="0" smtClean="0"/>
              <a:t>/)</a:t>
            </a:r>
          </a:p>
          <a:p>
            <a:pPr marL="628650" lvl="1" indent="-171450">
              <a:buFont typeface="Arial" charset="0"/>
              <a:buChar char="•"/>
            </a:pPr>
            <a:endParaRPr lang="en-US" baseline="0" dirty="0" smtClean="0"/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Transactions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In a monolith it’s easy to create a local transaction that spans multiple services, this isn’t possible in a distributed system. Quite often the data will reside in different databases. Some techniques such as SAGAs and compensating transactions help overcome this. </a:t>
            </a:r>
          </a:p>
        </p:txBody>
      </p:sp>
    </p:spTree>
    <p:extLst>
      <p:ext uri="{BB962C8B-B14F-4D97-AF65-F5344CB8AC3E}">
        <p14:creationId xmlns:p14="http://schemas.microsoft.com/office/powerpoint/2010/main" val="2246319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The request would be placed</a:t>
            </a:r>
            <a:r>
              <a:rPr lang="en-US" baseline="0" dirty="0" smtClean="0"/>
              <a:t> on a queue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Service-b would process the request and place the response on the `response queue`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Where it would get picked up by the </a:t>
            </a:r>
            <a:r>
              <a:rPr lang="en-US" baseline="0" dirty="0" err="1" smtClean="0"/>
              <a:t>api</a:t>
            </a:r>
            <a:r>
              <a:rPr lang="en-US" baseline="0" dirty="0" smtClean="0"/>
              <a:t> gateway and send back to the client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baseline="0" dirty="0" smtClean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This worked ’okay’ for the majority of cases under normal load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However occasionally we would get reports from customers that they placed a trade and saw nothing happen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825442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What was happening is that the request</a:t>
            </a:r>
            <a:r>
              <a:rPr lang="en-US" baseline="0" dirty="0" smtClean="0"/>
              <a:t> would timeout waiting for a response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We noticed that using a message broker in an RPC call chain didn’t seem to perform well under load, it was also a centralized point of failure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7301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We started</a:t>
            </a:r>
            <a:r>
              <a:rPr lang="en-US" baseline="0" dirty="0" smtClean="0"/>
              <a:t> with one service and replaced the service-to-service communication with straight forward http </a:t>
            </a:r>
            <a:r>
              <a:rPr lang="en-US" baseline="0" dirty="0" err="1" smtClean="0"/>
              <a:t>proxying</a:t>
            </a:r>
            <a:r>
              <a:rPr lang="en-US" baseline="0" dirty="0" smtClean="0"/>
              <a:t> 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In our lab this performed much better than using the message broker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We were happy and congratulated ourselves on our brilliant idea!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0721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 was until we started seeing timeouts again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42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We noticed that the timeouts some times occurred when a service was garbage collecting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So we wrote a little retry</a:t>
            </a:r>
            <a:r>
              <a:rPr lang="en-US" baseline="0" dirty="0" smtClean="0"/>
              <a:t> library, in most cases the next request would succeed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0692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When the system was particularly busy we still saw the timeouts,</a:t>
            </a:r>
            <a:r>
              <a:rPr lang="en-US" baseline="0" dirty="0" smtClean="0"/>
              <a:t> and our retry code was making a bad situation worse! 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As all the services were busy, retry was not </a:t>
            </a:r>
            <a:r>
              <a:rPr lang="en-US" baseline="0" smtClean="0"/>
              <a:t>a particularly sensible option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798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will look into why we</a:t>
            </a:r>
            <a:r>
              <a:rPr lang="en-US" baseline="0" dirty="0" smtClean="0"/>
              <a:t> had those intermitant, problems. But first I would like to define a few terms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Monolith and microservice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144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When we started form3 we decided to</a:t>
            </a:r>
            <a:r>
              <a:rPr lang="en-US" baseline="0" dirty="0" smtClean="0"/>
              <a:t> use the microservice architecture pattern mainly due to the benefits we mentioned earlier on: easier to scale the software and teams</a:t>
            </a:r>
            <a:br>
              <a:rPr lang="en-US" baseline="0" dirty="0" smtClean="0"/>
            </a:b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We were also conscious of the problems we encountered on our last system with service-to-service communication</a:t>
            </a:r>
            <a:br>
              <a:rPr lang="en-US" baseline="0" dirty="0" smtClean="0"/>
            </a:b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We looked at using an off-the-shelf libraries that would handle retry, back-off and circuit-breaker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0" indent="0">
              <a:buFont typeface="Arial" charset="0"/>
              <a:buNone/>
            </a:pPr>
            <a:r>
              <a:rPr lang="en-US" b="1" baseline="0" dirty="0" smtClean="0"/>
              <a:t>Con</a:t>
            </a:r>
          </a:p>
          <a:p>
            <a:pPr marL="0" indent="0">
              <a:buFont typeface="Arial" charset="0"/>
              <a:buNone/>
            </a:pP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These libraries are language specific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Maintaining these libraries becomes difficult</a:t>
            </a:r>
          </a:p>
        </p:txBody>
      </p:sp>
    </p:spTree>
    <p:extLst>
      <p:ext uri="{BB962C8B-B14F-4D97-AF65-F5344CB8AC3E}">
        <p14:creationId xmlns:p14="http://schemas.microsoft.com/office/powerpoint/2010/main" val="13370969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A</a:t>
            </a:r>
            <a:r>
              <a:rPr lang="en-US" baseline="0" dirty="0" smtClean="0"/>
              <a:t> service mesh is a dedicated piece of infrastructure to manage service to service communication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832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Here you can see why it’s called a mesh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Between host computers you call via the proxy</a:t>
            </a:r>
            <a:br>
              <a:rPr lang="en-US" baseline="0" dirty="0" smtClean="0"/>
            </a:b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368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4639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461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In a typical monolith architecture functionality</a:t>
            </a:r>
            <a:r>
              <a:rPr lang="en-US" baseline="0" dirty="0" smtClean="0"/>
              <a:t> / services are grouped together in modules and hosted in the same process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Modules communicate with each other using in-process function calls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Another characteristic of a monolith is that components share the same database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222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Simple to develop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Allows you to rapidly develop software with a small team, test it in the market place without spending lots of money</a:t>
            </a:r>
          </a:p>
          <a:p>
            <a:endParaRPr lang="en-US" dirty="0" smtClean="0"/>
          </a:p>
          <a:p>
            <a:r>
              <a:rPr lang="en-US" dirty="0" smtClean="0"/>
              <a:t>Simple</a:t>
            </a:r>
            <a:r>
              <a:rPr lang="en-US" baseline="0" dirty="0" smtClean="0"/>
              <a:t> to deploy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Usually very simple to deploy. You are only installing one piece of software into an environment	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r>
              <a:rPr lang="en-US" baseline="0" dirty="0" smtClean="0"/>
              <a:t>Simple to scale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Hard to develop with multiple teams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Teams can step on each others toes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Each change could potentially effect all of the services. isolation is more difficult in a monolith, so full regression test may be needed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A change to one component or service requires releasing all services, since they are all hosted in a single process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As the application grows in size the complexity of the monolith can quickly become overwhelming for a developer to understand and maintain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0" indent="0">
              <a:buFont typeface="Arial" charset="0"/>
              <a:buNone/>
            </a:pPr>
            <a:r>
              <a:rPr lang="en-US" baseline="0" dirty="0" smtClean="0"/>
              <a:t>Hard to scale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Whilst is simple to scale, it’s often not effective or can be wasteful. You can not scale services independently of each other</a:t>
            </a:r>
          </a:p>
        </p:txBody>
      </p:sp>
    </p:spTree>
    <p:extLst>
      <p:ext uri="{BB962C8B-B14F-4D97-AF65-F5344CB8AC3E}">
        <p14:creationId xmlns:p14="http://schemas.microsoft.com/office/powerpoint/2010/main" val="1417153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With</a:t>
            </a:r>
            <a:r>
              <a:rPr lang="en-US" baseline="0" dirty="0" smtClean="0"/>
              <a:t> microservices each component is split out into a separate service that runs in it’s own process</a:t>
            </a:r>
            <a:br>
              <a:rPr lang="en-US" baseline="0" dirty="0" smtClean="0"/>
            </a:b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This is twitters architecture from a couple of years ago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21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="1" baseline="0" dirty="0" smtClean="0"/>
              <a:t>runs in it’s own process : be deployed and scaled independently form each other</a:t>
            </a:r>
            <a:br>
              <a:rPr lang="en-US" b="1" baseline="0" dirty="0" smtClean="0"/>
            </a:br>
            <a:endParaRPr lang="en-US" b="1" baseline="0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400" b="1" baseline="0" dirty="0" smtClean="0"/>
              <a:t>rest</a:t>
            </a:r>
            <a:endParaRPr lang="en-US" sz="1100" b="1" baseline="0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baseline="0" dirty="0" smtClean="0"/>
          </a:p>
          <a:p>
            <a:pPr marL="171450" lvl="0" indent="-171450">
              <a:buFont typeface="Arial" charset="0"/>
              <a:buChar char="•"/>
            </a:pPr>
            <a:r>
              <a:rPr lang="en-US" b="1" baseline="0" dirty="0" smtClean="0"/>
              <a:t>Developed independently</a:t>
            </a:r>
            <a:r>
              <a:rPr lang="en-US" baseline="0" dirty="0" smtClean="0"/>
              <a:t>, simplifying communication between teams</a:t>
            </a:r>
            <a:br>
              <a:rPr lang="en-US" baseline="0" dirty="0" smtClean="0"/>
            </a:br>
            <a:endParaRPr lang="en-US" baseline="0" dirty="0" smtClean="0"/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D</a:t>
            </a:r>
            <a:r>
              <a:rPr lang="en-US" b="1" baseline="0" dirty="0" smtClean="0"/>
              <a:t>eployed</a:t>
            </a:r>
            <a:r>
              <a:rPr lang="en-US" baseline="0" dirty="0" smtClean="0"/>
              <a:t> independently of others </a:t>
            </a:r>
            <a:br>
              <a:rPr lang="en-US" baseline="0" dirty="0" smtClean="0"/>
            </a:br>
            <a:r>
              <a:rPr lang="en-US" baseline="0" dirty="0" smtClean="0"/>
              <a:t>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="1" baseline="0" dirty="0" smtClean="0"/>
              <a:t>persisting </a:t>
            </a:r>
            <a:r>
              <a:rPr lang="en-US" b="1" baseline="0" dirty="0" smtClean="0"/>
              <a:t>it’s own data </a:t>
            </a:r>
            <a:r>
              <a:rPr lang="en-US" baseline="0" dirty="0" smtClean="0"/>
              <a:t>separately from other services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can choose the best method for their service</a:t>
            </a:r>
            <a:br>
              <a:rPr lang="en-US" baseline="0" dirty="0" smtClean="0"/>
            </a:b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="1" baseline="0" dirty="0" smtClean="0"/>
              <a:t>small </a:t>
            </a:r>
            <a:endParaRPr lang="en-US" b="1" baseline="0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b="1" baseline="0" dirty="0" smtClean="0"/>
              <a:t>easier</a:t>
            </a:r>
            <a:r>
              <a:rPr lang="en-US" baseline="0" dirty="0" smtClean="0"/>
              <a:t> to </a:t>
            </a:r>
            <a:r>
              <a:rPr lang="en-US" b="1" baseline="0" dirty="0" smtClean="0"/>
              <a:t>understand</a:t>
            </a:r>
            <a:endParaRPr lang="en-US" b="1" baseline="0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quick to load and run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endParaRPr lang="en-US" baseline="0" dirty="0" smtClean="0"/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Services </a:t>
            </a:r>
            <a:r>
              <a:rPr lang="en-US" baseline="0" dirty="0" smtClean="0"/>
              <a:t>are also </a:t>
            </a:r>
            <a:r>
              <a:rPr lang="en-US" b="1" baseline="0" dirty="0" smtClean="0"/>
              <a:t>free to choose a different technology stack </a:t>
            </a:r>
            <a:r>
              <a:rPr lang="en-US" baseline="0" dirty="0" smtClean="0"/>
              <a:t>compared with the monolith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50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want to </a:t>
            </a:r>
            <a:r>
              <a:rPr lang="en-US" dirty="0" err="1" smtClean="0"/>
              <a:t>highligh</a:t>
            </a:r>
            <a:r>
              <a:rPr lang="en-US" baseline="0" dirty="0" smtClean="0"/>
              <a:t> some important components </a:t>
            </a:r>
            <a:r>
              <a:rPr lang="en-US" baseline="0" dirty="0" err="1" smtClean="0"/>
              <a:t>commonely</a:t>
            </a:r>
            <a:r>
              <a:rPr lang="en-US" baseline="0" dirty="0" smtClean="0"/>
              <a:t> seen in microservices architectures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Lets start with the </a:t>
            </a:r>
            <a:r>
              <a:rPr lang="en-US" baseline="0" dirty="0" err="1" smtClean="0"/>
              <a:t>api</a:t>
            </a:r>
            <a:r>
              <a:rPr lang="en-US" baseline="0" dirty="0" smtClean="0"/>
              <a:t> gateway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587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Single point of </a:t>
            </a:r>
            <a:r>
              <a:rPr lang="en-US" dirty="0" smtClean="0"/>
              <a:t>entry for a platforms API: </a:t>
            </a:r>
            <a:endParaRPr lang="en-US" dirty="0" smtClean="0"/>
          </a:p>
          <a:p>
            <a:pPr marL="1714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>
                <a:latin typeface="Roboto" charset="0"/>
                <a:ea typeface="Roboto" charset="0"/>
                <a:cs typeface="Roboto" charset="0"/>
              </a:rPr>
              <a:t>Decoupling: </a:t>
            </a:r>
          </a:p>
          <a:p>
            <a:pPr marL="6286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>
                <a:latin typeface="Roboto" charset="0"/>
                <a:ea typeface="Roboto" charset="0"/>
                <a:cs typeface="Roboto" charset="0"/>
              </a:rPr>
              <a:t>Public API separate from private API,</a:t>
            </a:r>
            <a:r>
              <a:rPr lang="en-US" baseline="0" dirty="0" smtClean="0"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US" baseline="0" dirty="0" err="1" smtClean="0">
                <a:latin typeface="Roboto" charset="0"/>
                <a:ea typeface="Roboto" charset="0"/>
                <a:cs typeface="Roboto" charset="0"/>
              </a:rPr>
              <a:t>api</a:t>
            </a:r>
            <a:r>
              <a:rPr lang="en-US" baseline="0" dirty="0" smtClean="0">
                <a:latin typeface="Roboto" charset="0"/>
                <a:ea typeface="Roboto" charset="0"/>
                <a:cs typeface="Roboto" charset="0"/>
              </a:rPr>
              <a:t> versioning</a:t>
            </a:r>
          </a:p>
          <a:p>
            <a:pPr marL="6286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Insulate clients from how the services are partitioned</a:t>
            </a:r>
            <a:endParaRPr lang="en-US" baseline="0" dirty="0" smtClean="0">
              <a:latin typeface="Roboto" charset="0"/>
              <a:ea typeface="Roboto" charset="0"/>
              <a:cs typeface="Roboto" charset="0"/>
            </a:endParaRPr>
          </a:p>
          <a:p>
            <a:pPr marL="1714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>
                <a:latin typeface="Roboto" charset="0"/>
                <a:ea typeface="Roboto" charset="0"/>
                <a:cs typeface="Roboto" charset="0"/>
              </a:rPr>
              <a:t>Security: (TLS, Mutual </a:t>
            </a:r>
            <a:r>
              <a:rPr lang="en-US" dirty="0" err="1" smtClean="0">
                <a:latin typeface="Roboto" charset="0"/>
                <a:ea typeface="Roboto" charset="0"/>
                <a:cs typeface="Roboto" charset="0"/>
              </a:rPr>
              <a:t>Auth</a:t>
            </a:r>
            <a:r>
              <a:rPr lang="en-US" dirty="0" smtClean="0">
                <a:latin typeface="Roboto" charset="0"/>
                <a:ea typeface="Roboto" charset="0"/>
                <a:cs typeface="Roboto" charset="0"/>
              </a:rPr>
              <a:t>, HMAC) </a:t>
            </a:r>
          </a:p>
          <a:p>
            <a:pPr marL="1714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>
                <a:latin typeface="Roboto" charset="0"/>
                <a:ea typeface="Roboto" charset="0"/>
                <a:cs typeface="Roboto" charset="0"/>
              </a:rPr>
              <a:t>(Basic, OAuth, </a:t>
            </a:r>
            <a:r>
              <a:rPr lang="en-US" dirty="0" err="1" smtClean="0">
                <a:latin typeface="Roboto" charset="0"/>
                <a:ea typeface="Roboto" charset="0"/>
                <a:cs typeface="Roboto" charset="0"/>
              </a:rPr>
              <a:t>Openid</a:t>
            </a:r>
            <a:r>
              <a:rPr lang="en-US" dirty="0" smtClean="0">
                <a:latin typeface="Roboto" charset="0"/>
                <a:ea typeface="Roboto" charset="0"/>
                <a:cs typeface="Roboto" charset="0"/>
              </a:rPr>
              <a:t>, </a:t>
            </a:r>
            <a:r>
              <a:rPr lang="en-US" dirty="0" err="1" smtClean="0">
                <a:latin typeface="Roboto" charset="0"/>
                <a:ea typeface="Roboto" charset="0"/>
                <a:cs typeface="Roboto" charset="0"/>
              </a:rPr>
              <a:t>jwt</a:t>
            </a:r>
            <a:r>
              <a:rPr lang="en-US" dirty="0" smtClean="0">
                <a:latin typeface="Roboto" charset="0"/>
                <a:ea typeface="Roboto" charset="0"/>
                <a:cs typeface="Roboto" charset="0"/>
              </a:rPr>
              <a:t> etc..)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Cross cutting functionality</a:t>
            </a:r>
            <a:r>
              <a:rPr lang="en-US" baseline="0" dirty="0" smtClean="0"/>
              <a:t> can be implemented once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endParaRPr lang="en-US" dirty="0" smtClean="0"/>
          </a:p>
          <a:p>
            <a:pPr marL="0" indent="0">
              <a:buFont typeface="Arial" charset="0"/>
              <a:buNone/>
            </a:pPr>
            <a:r>
              <a:rPr lang="en-US" dirty="0" smtClean="0"/>
              <a:t>Router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Protects clients from needing to determine the location of service instance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Proxy requests to downstream services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Fan-out</a:t>
            </a:r>
            <a:r>
              <a:rPr lang="en-US" baseline="0" dirty="0" smtClean="0"/>
              <a:t> request, compose the results of many services into response to the client, reduces round trips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Transformations, can transform the request or response, </a:t>
            </a:r>
            <a:r>
              <a:rPr lang="en-US" baseline="0" dirty="0" err="1" smtClean="0"/>
              <a:t>polyfils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442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interest of balance other </a:t>
            </a:r>
            <a:r>
              <a:rPr lang="en-US" dirty="0" err="1" smtClean="0"/>
              <a:t>api</a:t>
            </a:r>
            <a:r>
              <a:rPr lang="en-US" dirty="0" smtClean="0"/>
              <a:t> gateways are available</a:t>
            </a:r>
            <a:r>
              <a:rPr lang="en-US" baseline="0" dirty="0" smtClean="0"/>
              <a:t> from the usual suspects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990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01" Type="http://schemas.openxmlformats.org/officeDocument/2006/relationships/image" Target="../media/image101.emf"/><Relationship Id="rId102" Type="http://schemas.openxmlformats.org/officeDocument/2006/relationships/image" Target="../media/image102.emf"/><Relationship Id="rId103" Type="http://schemas.openxmlformats.org/officeDocument/2006/relationships/image" Target="../media/image103.emf"/><Relationship Id="rId104" Type="http://schemas.openxmlformats.org/officeDocument/2006/relationships/image" Target="../media/image104.emf"/><Relationship Id="rId105" Type="http://schemas.openxmlformats.org/officeDocument/2006/relationships/image" Target="../media/image105.emf"/><Relationship Id="rId106" Type="http://schemas.openxmlformats.org/officeDocument/2006/relationships/image" Target="../media/image106.emf"/><Relationship Id="rId107" Type="http://schemas.openxmlformats.org/officeDocument/2006/relationships/image" Target="../media/image107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6" Type="http://schemas.openxmlformats.org/officeDocument/2006/relationships/image" Target="../media/image6.emf"/><Relationship Id="rId7" Type="http://schemas.openxmlformats.org/officeDocument/2006/relationships/image" Target="../media/image7.emf"/><Relationship Id="rId8" Type="http://schemas.openxmlformats.org/officeDocument/2006/relationships/image" Target="../media/image8.emf"/><Relationship Id="rId9" Type="http://schemas.openxmlformats.org/officeDocument/2006/relationships/image" Target="../media/image9.emf"/><Relationship Id="rId108" Type="http://schemas.openxmlformats.org/officeDocument/2006/relationships/image" Target="../media/image108.emf"/><Relationship Id="rId109" Type="http://schemas.openxmlformats.org/officeDocument/2006/relationships/image" Target="../media/image109.emf"/><Relationship Id="rId10" Type="http://schemas.openxmlformats.org/officeDocument/2006/relationships/image" Target="../media/image10.emf"/><Relationship Id="rId11" Type="http://schemas.openxmlformats.org/officeDocument/2006/relationships/image" Target="../media/image11.emf"/><Relationship Id="rId12" Type="http://schemas.openxmlformats.org/officeDocument/2006/relationships/image" Target="../media/image12.emf"/><Relationship Id="rId13" Type="http://schemas.openxmlformats.org/officeDocument/2006/relationships/image" Target="../media/image13.emf"/><Relationship Id="rId14" Type="http://schemas.openxmlformats.org/officeDocument/2006/relationships/image" Target="../media/image14.emf"/><Relationship Id="rId15" Type="http://schemas.openxmlformats.org/officeDocument/2006/relationships/image" Target="../media/image15.emf"/><Relationship Id="rId16" Type="http://schemas.openxmlformats.org/officeDocument/2006/relationships/image" Target="../media/image16.emf"/><Relationship Id="rId17" Type="http://schemas.openxmlformats.org/officeDocument/2006/relationships/image" Target="../media/image17.emf"/><Relationship Id="rId18" Type="http://schemas.openxmlformats.org/officeDocument/2006/relationships/image" Target="../media/image18.emf"/><Relationship Id="rId19" Type="http://schemas.openxmlformats.org/officeDocument/2006/relationships/image" Target="../media/image19.emf"/><Relationship Id="rId30" Type="http://schemas.openxmlformats.org/officeDocument/2006/relationships/image" Target="../media/image30.emf"/><Relationship Id="rId31" Type="http://schemas.openxmlformats.org/officeDocument/2006/relationships/image" Target="../media/image31.emf"/><Relationship Id="rId32" Type="http://schemas.openxmlformats.org/officeDocument/2006/relationships/image" Target="../media/image32.emf"/><Relationship Id="rId33" Type="http://schemas.openxmlformats.org/officeDocument/2006/relationships/image" Target="../media/image33.emf"/><Relationship Id="rId34" Type="http://schemas.openxmlformats.org/officeDocument/2006/relationships/image" Target="../media/image34.emf"/><Relationship Id="rId35" Type="http://schemas.openxmlformats.org/officeDocument/2006/relationships/image" Target="../media/image35.emf"/><Relationship Id="rId36" Type="http://schemas.openxmlformats.org/officeDocument/2006/relationships/image" Target="../media/image36.emf"/><Relationship Id="rId37" Type="http://schemas.openxmlformats.org/officeDocument/2006/relationships/image" Target="../media/image37.emf"/><Relationship Id="rId38" Type="http://schemas.openxmlformats.org/officeDocument/2006/relationships/image" Target="../media/image38.emf"/><Relationship Id="rId39" Type="http://schemas.openxmlformats.org/officeDocument/2006/relationships/image" Target="../media/image39.emf"/><Relationship Id="rId50" Type="http://schemas.openxmlformats.org/officeDocument/2006/relationships/image" Target="../media/image50.emf"/><Relationship Id="rId51" Type="http://schemas.openxmlformats.org/officeDocument/2006/relationships/image" Target="../media/image51.emf"/><Relationship Id="rId52" Type="http://schemas.openxmlformats.org/officeDocument/2006/relationships/image" Target="../media/image52.emf"/><Relationship Id="rId53" Type="http://schemas.openxmlformats.org/officeDocument/2006/relationships/image" Target="../media/image53.emf"/><Relationship Id="rId54" Type="http://schemas.openxmlformats.org/officeDocument/2006/relationships/image" Target="../media/image54.emf"/><Relationship Id="rId55" Type="http://schemas.openxmlformats.org/officeDocument/2006/relationships/image" Target="../media/image55.emf"/><Relationship Id="rId56" Type="http://schemas.openxmlformats.org/officeDocument/2006/relationships/image" Target="../media/image56.emf"/><Relationship Id="rId57" Type="http://schemas.openxmlformats.org/officeDocument/2006/relationships/image" Target="../media/image57.emf"/><Relationship Id="rId58" Type="http://schemas.openxmlformats.org/officeDocument/2006/relationships/image" Target="../media/image58.emf"/><Relationship Id="rId59" Type="http://schemas.openxmlformats.org/officeDocument/2006/relationships/image" Target="../media/image59.emf"/><Relationship Id="rId70" Type="http://schemas.openxmlformats.org/officeDocument/2006/relationships/image" Target="../media/image70.emf"/><Relationship Id="rId71" Type="http://schemas.openxmlformats.org/officeDocument/2006/relationships/image" Target="../media/image71.emf"/><Relationship Id="rId72" Type="http://schemas.openxmlformats.org/officeDocument/2006/relationships/image" Target="../media/image72.emf"/><Relationship Id="rId73" Type="http://schemas.openxmlformats.org/officeDocument/2006/relationships/image" Target="../media/image73.emf"/><Relationship Id="rId74" Type="http://schemas.openxmlformats.org/officeDocument/2006/relationships/image" Target="../media/image74.emf"/><Relationship Id="rId75" Type="http://schemas.openxmlformats.org/officeDocument/2006/relationships/image" Target="../media/image75.emf"/><Relationship Id="rId76" Type="http://schemas.openxmlformats.org/officeDocument/2006/relationships/image" Target="../media/image76.emf"/><Relationship Id="rId77" Type="http://schemas.openxmlformats.org/officeDocument/2006/relationships/image" Target="../media/image77.emf"/><Relationship Id="rId78" Type="http://schemas.openxmlformats.org/officeDocument/2006/relationships/image" Target="../media/image78.emf"/><Relationship Id="rId79" Type="http://schemas.openxmlformats.org/officeDocument/2006/relationships/image" Target="../media/image79.emf"/><Relationship Id="rId110" Type="http://schemas.openxmlformats.org/officeDocument/2006/relationships/image" Target="../media/image110.emf"/><Relationship Id="rId90" Type="http://schemas.openxmlformats.org/officeDocument/2006/relationships/image" Target="../media/image90.emf"/><Relationship Id="rId91" Type="http://schemas.openxmlformats.org/officeDocument/2006/relationships/image" Target="../media/image91.emf"/><Relationship Id="rId92" Type="http://schemas.openxmlformats.org/officeDocument/2006/relationships/image" Target="../media/image92.emf"/><Relationship Id="rId93" Type="http://schemas.openxmlformats.org/officeDocument/2006/relationships/image" Target="../media/image93.emf"/><Relationship Id="rId94" Type="http://schemas.openxmlformats.org/officeDocument/2006/relationships/image" Target="../media/image94.emf"/><Relationship Id="rId95" Type="http://schemas.openxmlformats.org/officeDocument/2006/relationships/image" Target="../media/image95.emf"/><Relationship Id="rId96" Type="http://schemas.openxmlformats.org/officeDocument/2006/relationships/image" Target="../media/image96.emf"/><Relationship Id="rId97" Type="http://schemas.openxmlformats.org/officeDocument/2006/relationships/image" Target="../media/image97.emf"/><Relationship Id="rId98" Type="http://schemas.openxmlformats.org/officeDocument/2006/relationships/image" Target="../media/image98.emf"/><Relationship Id="rId99" Type="http://schemas.openxmlformats.org/officeDocument/2006/relationships/image" Target="../media/image99.emf"/><Relationship Id="rId111" Type="http://schemas.openxmlformats.org/officeDocument/2006/relationships/image" Target="../media/image111.emf"/><Relationship Id="rId112" Type="http://schemas.openxmlformats.org/officeDocument/2006/relationships/image" Target="../media/image112.emf"/><Relationship Id="rId113" Type="http://schemas.openxmlformats.org/officeDocument/2006/relationships/image" Target="../media/image113.emf"/><Relationship Id="rId20" Type="http://schemas.openxmlformats.org/officeDocument/2006/relationships/image" Target="../media/image20.emf"/><Relationship Id="rId21" Type="http://schemas.openxmlformats.org/officeDocument/2006/relationships/image" Target="../media/image21.emf"/><Relationship Id="rId22" Type="http://schemas.openxmlformats.org/officeDocument/2006/relationships/image" Target="../media/image22.emf"/><Relationship Id="rId23" Type="http://schemas.openxmlformats.org/officeDocument/2006/relationships/image" Target="../media/image23.emf"/><Relationship Id="rId24" Type="http://schemas.openxmlformats.org/officeDocument/2006/relationships/image" Target="../media/image24.emf"/><Relationship Id="rId25" Type="http://schemas.openxmlformats.org/officeDocument/2006/relationships/image" Target="../media/image25.emf"/><Relationship Id="rId26" Type="http://schemas.openxmlformats.org/officeDocument/2006/relationships/image" Target="../media/image26.emf"/><Relationship Id="rId27" Type="http://schemas.openxmlformats.org/officeDocument/2006/relationships/image" Target="../media/image27.emf"/><Relationship Id="rId28" Type="http://schemas.openxmlformats.org/officeDocument/2006/relationships/image" Target="../media/image28.emf"/><Relationship Id="rId29" Type="http://schemas.openxmlformats.org/officeDocument/2006/relationships/image" Target="../media/image29.emf"/><Relationship Id="rId40" Type="http://schemas.openxmlformats.org/officeDocument/2006/relationships/image" Target="../media/image40.emf"/><Relationship Id="rId41" Type="http://schemas.openxmlformats.org/officeDocument/2006/relationships/image" Target="../media/image41.emf"/><Relationship Id="rId42" Type="http://schemas.openxmlformats.org/officeDocument/2006/relationships/image" Target="../media/image42.emf"/><Relationship Id="rId43" Type="http://schemas.openxmlformats.org/officeDocument/2006/relationships/image" Target="../media/image43.emf"/><Relationship Id="rId44" Type="http://schemas.openxmlformats.org/officeDocument/2006/relationships/image" Target="../media/image44.emf"/><Relationship Id="rId45" Type="http://schemas.openxmlformats.org/officeDocument/2006/relationships/image" Target="../media/image45.emf"/><Relationship Id="rId46" Type="http://schemas.openxmlformats.org/officeDocument/2006/relationships/image" Target="../media/image46.emf"/><Relationship Id="rId47" Type="http://schemas.openxmlformats.org/officeDocument/2006/relationships/image" Target="../media/image47.emf"/><Relationship Id="rId48" Type="http://schemas.openxmlformats.org/officeDocument/2006/relationships/image" Target="../media/image48.emf"/><Relationship Id="rId49" Type="http://schemas.openxmlformats.org/officeDocument/2006/relationships/image" Target="../media/image49.emf"/><Relationship Id="rId60" Type="http://schemas.openxmlformats.org/officeDocument/2006/relationships/image" Target="../media/image60.emf"/><Relationship Id="rId61" Type="http://schemas.openxmlformats.org/officeDocument/2006/relationships/image" Target="../media/image61.emf"/><Relationship Id="rId62" Type="http://schemas.openxmlformats.org/officeDocument/2006/relationships/image" Target="../media/image62.emf"/><Relationship Id="rId63" Type="http://schemas.openxmlformats.org/officeDocument/2006/relationships/image" Target="../media/image63.emf"/><Relationship Id="rId64" Type="http://schemas.openxmlformats.org/officeDocument/2006/relationships/image" Target="../media/image64.emf"/><Relationship Id="rId65" Type="http://schemas.openxmlformats.org/officeDocument/2006/relationships/image" Target="../media/image65.emf"/><Relationship Id="rId66" Type="http://schemas.openxmlformats.org/officeDocument/2006/relationships/image" Target="../media/image66.emf"/><Relationship Id="rId67" Type="http://schemas.openxmlformats.org/officeDocument/2006/relationships/image" Target="../media/image67.emf"/><Relationship Id="rId68" Type="http://schemas.openxmlformats.org/officeDocument/2006/relationships/image" Target="../media/image68.emf"/><Relationship Id="rId69" Type="http://schemas.openxmlformats.org/officeDocument/2006/relationships/image" Target="../media/image69.emf"/><Relationship Id="rId100" Type="http://schemas.openxmlformats.org/officeDocument/2006/relationships/image" Target="../media/image100.emf"/><Relationship Id="rId80" Type="http://schemas.openxmlformats.org/officeDocument/2006/relationships/image" Target="../media/image80.emf"/><Relationship Id="rId81" Type="http://schemas.openxmlformats.org/officeDocument/2006/relationships/image" Target="../media/image81.emf"/><Relationship Id="rId82" Type="http://schemas.openxmlformats.org/officeDocument/2006/relationships/image" Target="../media/image82.emf"/><Relationship Id="rId83" Type="http://schemas.openxmlformats.org/officeDocument/2006/relationships/image" Target="../media/image83.emf"/><Relationship Id="rId84" Type="http://schemas.openxmlformats.org/officeDocument/2006/relationships/image" Target="../media/image84.emf"/><Relationship Id="rId85" Type="http://schemas.openxmlformats.org/officeDocument/2006/relationships/image" Target="../media/image85.emf"/><Relationship Id="rId86" Type="http://schemas.openxmlformats.org/officeDocument/2006/relationships/image" Target="../media/image86.emf"/><Relationship Id="rId87" Type="http://schemas.openxmlformats.org/officeDocument/2006/relationships/image" Target="../media/image87.emf"/><Relationship Id="rId88" Type="http://schemas.openxmlformats.org/officeDocument/2006/relationships/image" Target="../media/image88.emf"/><Relationship Id="rId89" Type="http://schemas.openxmlformats.org/officeDocument/2006/relationships/image" Target="../media/image89.emf"/></Relationships>
</file>

<file path=ppt/slideLayouts/_rels/slideLayout8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32.emf"/><Relationship Id="rId21" Type="http://schemas.openxmlformats.org/officeDocument/2006/relationships/image" Target="../media/image133.emf"/><Relationship Id="rId22" Type="http://schemas.openxmlformats.org/officeDocument/2006/relationships/image" Target="../media/image134.emf"/><Relationship Id="rId23" Type="http://schemas.openxmlformats.org/officeDocument/2006/relationships/image" Target="../media/image135.emf"/><Relationship Id="rId24" Type="http://schemas.openxmlformats.org/officeDocument/2006/relationships/image" Target="../media/image136.emf"/><Relationship Id="rId25" Type="http://schemas.openxmlformats.org/officeDocument/2006/relationships/image" Target="../media/image137.emf"/><Relationship Id="rId26" Type="http://schemas.openxmlformats.org/officeDocument/2006/relationships/image" Target="../media/image138.emf"/><Relationship Id="rId27" Type="http://schemas.openxmlformats.org/officeDocument/2006/relationships/image" Target="../media/image139.emf"/><Relationship Id="rId28" Type="http://schemas.openxmlformats.org/officeDocument/2006/relationships/image" Target="../media/image140.emf"/><Relationship Id="rId29" Type="http://schemas.openxmlformats.org/officeDocument/2006/relationships/image" Target="../media/image141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4.emf"/><Relationship Id="rId3" Type="http://schemas.openxmlformats.org/officeDocument/2006/relationships/image" Target="../media/image115.emf"/><Relationship Id="rId4" Type="http://schemas.openxmlformats.org/officeDocument/2006/relationships/image" Target="../media/image116.emf"/><Relationship Id="rId5" Type="http://schemas.openxmlformats.org/officeDocument/2006/relationships/image" Target="../media/image117.emf"/><Relationship Id="rId30" Type="http://schemas.openxmlformats.org/officeDocument/2006/relationships/image" Target="../media/image142.emf"/><Relationship Id="rId31" Type="http://schemas.openxmlformats.org/officeDocument/2006/relationships/image" Target="../media/image143.emf"/><Relationship Id="rId32" Type="http://schemas.openxmlformats.org/officeDocument/2006/relationships/image" Target="../media/image144.emf"/><Relationship Id="rId9" Type="http://schemas.openxmlformats.org/officeDocument/2006/relationships/image" Target="../media/image121.emf"/><Relationship Id="rId6" Type="http://schemas.openxmlformats.org/officeDocument/2006/relationships/image" Target="../media/image118.emf"/><Relationship Id="rId7" Type="http://schemas.openxmlformats.org/officeDocument/2006/relationships/image" Target="../media/image119.emf"/><Relationship Id="rId8" Type="http://schemas.openxmlformats.org/officeDocument/2006/relationships/image" Target="../media/image120.emf"/><Relationship Id="rId33" Type="http://schemas.openxmlformats.org/officeDocument/2006/relationships/image" Target="../media/image145.emf"/><Relationship Id="rId10" Type="http://schemas.openxmlformats.org/officeDocument/2006/relationships/image" Target="../media/image122.emf"/><Relationship Id="rId11" Type="http://schemas.openxmlformats.org/officeDocument/2006/relationships/image" Target="../media/image123.emf"/><Relationship Id="rId12" Type="http://schemas.openxmlformats.org/officeDocument/2006/relationships/image" Target="../media/image124.emf"/><Relationship Id="rId13" Type="http://schemas.openxmlformats.org/officeDocument/2006/relationships/image" Target="../media/image125.emf"/><Relationship Id="rId14" Type="http://schemas.openxmlformats.org/officeDocument/2006/relationships/image" Target="../media/image126.emf"/><Relationship Id="rId15" Type="http://schemas.openxmlformats.org/officeDocument/2006/relationships/image" Target="../media/image127.emf"/><Relationship Id="rId16" Type="http://schemas.openxmlformats.org/officeDocument/2006/relationships/image" Target="../media/image128.emf"/><Relationship Id="rId17" Type="http://schemas.openxmlformats.org/officeDocument/2006/relationships/image" Target="../media/image129.emf"/><Relationship Id="rId18" Type="http://schemas.openxmlformats.org/officeDocument/2006/relationships/image" Target="../media/image130.emf"/><Relationship Id="rId19" Type="http://schemas.openxmlformats.org/officeDocument/2006/relationships/image" Target="../media/image13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subTitle" idx="1" hasCustomPrompt="1"/>
          </p:nvPr>
        </p:nvSpPr>
        <p:spPr>
          <a:xfrm>
            <a:off x="524026" y="1900430"/>
            <a:ext cx="3777522" cy="380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 b="0" i="0" baseline="0">
                <a:solidFill>
                  <a:srgbClr val="00B1AC"/>
                </a:solidFill>
                <a:latin typeface="Roboto" charset="0"/>
                <a:ea typeface="Roboto" charset="0"/>
                <a:cs typeface="Roboto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r>
              <a:rPr lang="en-GB" dirty="0"/>
              <a:t>Document </a:t>
            </a:r>
            <a:r>
              <a:rPr lang="en-GB" dirty="0" err="1"/>
              <a:t>name_version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4026" y="1116764"/>
            <a:ext cx="2504295" cy="670180"/>
          </a:xfrm>
          <a:prstGeom prst="rect">
            <a:avLst/>
          </a:prstGeom>
        </p:spPr>
        <p:txBody>
          <a:bodyPr/>
          <a:lstStyle>
            <a:lvl1pPr algn="l">
              <a:defRPr sz="3600" b="0" i="0"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Title Slide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24026" y="4279389"/>
            <a:ext cx="1382110" cy="237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6CB5D59D-ABA8-4F41-B815-C483FD12BE31}" type="datetime3">
              <a:rPr lang="en-GB" sz="1100" baseline="0" smtClean="0">
                <a:solidFill>
                  <a:schemeClr val="bg1">
                    <a:lumMod val="65000"/>
                  </a:schemeClr>
                </a:solidFill>
              </a:rPr>
              <a:pPr algn="ctr"/>
              <a:t>24 January, 2018</a:t>
            </a:fld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294682" y="4766871"/>
            <a:ext cx="577121" cy="2998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708816" y="3614849"/>
            <a:ext cx="1246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Client Logo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-Page-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3896" y="124736"/>
            <a:ext cx="3875894" cy="32496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71488" y="848412"/>
            <a:ext cx="8380412" cy="3733113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charset="0"/>
              <a:buChar char="•"/>
              <a:defRPr sz="1800">
                <a:latin typeface="Roboto" charset="0"/>
                <a:ea typeface="Roboto" charset="0"/>
                <a:cs typeface="Roboto" charset="0"/>
              </a:defRPr>
            </a:lvl1pPr>
            <a:lvl2pPr marL="285750" indent="-285750">
              <a:buFont typeface="Arial" charset="0"/>
              <a:buChar char="•"/>
              <a:defRPr/>
            </a:lvl2pPr>
            <a:lvl3pPr marL="285750" indent="-285750">
              <a:buFont typeface="Arial" charset="0"/>
              <a:buChar char="•"/>
              <a:defRPr>
                <a:latin typeface="Roboto" charset="0"/>
                <a:ea typeface="Roboto" charset="0"/>
                <a:cs typeface="Roboto" charset="0"/>
              </a:defRPr>
            </a:lvl3pPr>
            <a:lvl4pPr marL="285750" indent="-285750">
              <a:buFont typeface="Arial" charset="0"/>
              <a:buChar char="•"/>
              <a:defRPr sz="1600">
                <a:latin typeface="Roboto" charset="0"/>
                <a:ea typeface="Roboto" charset="0"/>
                <a:cs typeface="Roboto" charset="0"/>
              </a:defRPr>
            </a:lvl4pPr>
            <a:lvl5pPr>
              <a:defRPr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3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4473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-Page-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7246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30936"/>
          </a:xfrm>
          <a:prstGeom prst="rect">
            <a:avLst/>
          </a:prstGeom>
          <a:solidFill>
            <a:srgbClr val="00B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l"/>
            <a:endParaRPr lang="en-US" b="1" cap="none" spc="0" dirty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253896" y="124736"/>
            <a:ext cx="3875894" cy="32496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Page Title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lumns-Layou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2660750" y="786984"/>
            <a:ext cx="1925397" cy="35432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▸"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▹"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4832750" y="786984"/>
            <a:ext cx="1925397" cy="35432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▸"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▹"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25" name="Shape 25"/>
          <p:cNvSpPr txBox="1">
            <a:spLocks noGrp="1"/>
          </p:cNvSpPr>
          <p:nvPr>
            <p:ph type="body" idx="3"/>
          </p:nvPr>
        </p:nvSpPr>
        <p:spPr>
          <a:xfrm>
            <a:off x="7004750" y="786984"/>
            <a:ext cx="1925397" cy="35432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▸"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▹"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26" name="Shape 26"/>
          <p:cNvSpPr/>
          <p:nvPr/>
        </p:nvSpPr>
        <p:spPr>
          <a:xfrm>
            <a:off x="0" y="0"/>
            <a:ext cx="2481000" cy="4672800"/>
          </a:xfrm>
          <a:prstGeom prst="rect">
            <a:avLst/>
          </a:prstGeom>
          <a:solidFill>
            <a:srgbClr val="00B1A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223525" y="1535550"/>
            <a:ext cx="2213700" cy="207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 i="0" u="none" strike="noStrike" cap="none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1pPr>
            <a:lvl2pPr lvl="1" indent="0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indent="0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indent="0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indent="0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indent="0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indent="0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indent="0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indent="0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cture-DarkBackground-Layout">
    <p:bg>
      <p:bgPr>
        <a:solidFill>
          <a:schemeClr val="l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25" y="0"/>
            <a:ext cx="9144000" cy="467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>
              <a:latin typeface="Roboto" charset="0"/>
              <a:ea typeface="Roboto" charset="0"/>
              <a:cs typeface="Roboto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926"/>
            <a:ext cx="9144000" cy="438730"/>
          </a:xfrm>
          <a:prstGeom prst="rect">
            <a:avLst/>
          </a:prstGeom>
          <a:solidFill>
            <a:srgbClr val="00B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 cap="none" spc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4001685" y="70045"/>
            <a:ext cx="1027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PDF Icons</a:t>
            </a:r>
          </a:p>
        </p:txBody>
      </p:sp>
      <p:pic>
        <p:nvPicPr>
          <p:cNvPr id="75" name="Picture 7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932" y="774470"/>
            <a:ext cx="360000" cy="261069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133" y="675539"/>
            <a:ext cx="360000" cy="3600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044" y="675539"/>
            <a:ext cx="302290" cy="3600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245" y="675539"/>
            <a:ext cx="315000" cy="3600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801" y="822330"/>
            <a:ext cx="360000" cy="205714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600" y="675539"/>
            <a:ext cx="265846" cy="3600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002" y="669870"/>
            <a:ext cx="360000" cy="365669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203" y="735997"/>
            <a:ext cx="360000" cy="299542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099" y="675539"/>
            <a:ext cx="280305" cy="3600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00" y="784376"/>
            <a:ext cx="360000" cy="251163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01" y="675539"/>
            <a:ext cx="360000" cy="36000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02" y="752304"/>
            <a:ext cx="360000" cy="283235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180" y="1287079"/>
            <a:ext cx="360000" cy="313636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121" y="1335452"/>
            <a:ext cx="360000" cy="265263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062" y="1257330"/>
            <a:ext cx="360000" cy="343385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02" y="1839600"/>
            <a:ext cx="304615" cy="36000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239" y="1336170"/>
            <a:ext cx="360000" cy="264545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731" y="771722"/>
            <a:ext cx="360000" cy="263817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45" y="1866668"/>
            <a:ext cx="360000" cy="332932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003" y="1307177"/>
            <a:ext cx="360000" cy="293538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997" y="1240715"/>
            <a:ext cx="153893" cy="36000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329" y="675539"/>
            <a:ext cx="250909" cy="360000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126" y="1240715"/>
            <a:ext cx="291818" cy="36000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067" y="1291615"/>
            <a:ext cx="360000" cy="293023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008" y="1249022"/>
            <a:ext cx="360000" cy="36000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949" y="1270676"/>
            <a:ext cx="360000" cy="33834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938" y="1366984"/>
            <a:ext cx="360000" cy="233731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79" y="1207438"/>
            <a:ext cx="360000" cy="393277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820" y="1294715"/>
            <a:ext cx="360000" cy="306000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61" y="1291115"/>
            <a:ext cx="360000" cy="309600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530" y="714012"/>
            <a:ext cx="360000" cy="321527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193" y="2400250"/>
            <a:ext cx="360000" cy="379385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258" y="2419635"/>
            <a:ext cx="241832" cy="360000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536" y="2531263"/>
            <a:ext cx="360000" cy="248372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128" y="2419635"/>
            <a:ext cx="360000" cy="360000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601" y="2419635"/>
            <a:ext cx="174462" cy="360000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11" y="2419635"/>
            <a:ext cx="252000" cy="360000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92" y="2419635"/>
            <a:ext cx="305454" cy="360000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 userDrawn="1"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71" y="2469635"/>
            <a:ext cx="360000" cy="310000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406" y="2419635"/>
            <a:ext cx="360000" cy="360000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 userDrawn="1"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341" y="2471453"/>
            <a:ext cx="360000" cy="308182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 userDrawn="1"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839" y="1833891"/>
            <a:ext cx="229091" cy="360000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 userDrawn="1"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753" y="1839600"/>
            <a:ext cx="244580" cy="360000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157" y="1839600"/>
            <a:ext cx="310154" cy="360000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76" y="2430544"/>
            <a:ext cx="360000" cy="349091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 userDrawn="1"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857" y="1839600"/>
            <a:ext cx="250312" cy="360000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 userDrawn="1"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225" y="1864523"/>
            <a:ext cx="360000" cy="335077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 userDrawn="1"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43" y="1839600"/>
            <a:ext cx="304186" cy="360000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 userDrawn="1"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615" y="1803600"/>
            <a:ext cx="360000" cy="396000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 userDrawn="1"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436" y="1839600"/>
            <a:ext cx="284651" cy="360000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 userDrawn="1"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513" y="1839600"/>
            <a:ext cx="301395" cy="360000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 userDrawn="1"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901" y="1839600"/>
            <a:ext cx="239084" cy="360000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 userDrawn="1"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373" y="1889833"/>
            <a:ext cx="360000" cy="309767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 userDrawn="1"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697" y="1839600"/>
            <a:ext cx="360000" cy="360000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 userDrawn="1"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212" y="2419635"/>
            <a:ext cx="262957" cy="360000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 userDrawn="1"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510" y="2474023"/>
            <a:ext cx="360000" cy="305612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 userDrawn="1"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155" y="2419635"/>
            <a:ext cx="351290" cy="360000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 userDrawn="1"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489" y="3027801"/>
            <a:ext cx="199688" cy="360000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 userDrawn="1"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416" y="3027801"/>
            <a:ext cx="218769" cy="360000"/>
          </a:xfrm>
          <a:prstGeom prst="rect">
            <a:avLst/>
          </a:prstGeom>
        </p:spPr>
      </p:pic>
      <p:pic>
        <p:nvPicPr>
          <p:cNvPr id="137" name="Picture 136"/>
          <p:cNvPicPr>
            <a:picLocks noChangeAspect="1"/>
          </p:cNvPicPr>
          <p:nvPr userDrawn="1"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24" y="3027801"/>
            <a:ext cx="272061" cy="360000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 userDrawn="1"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10" y="3027801"/>
            <a:ext cx="244580" cy="360000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 userDrawn="1"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339" y="3027801"/>
            <a:ext cx="293023" cy="360000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071" y="3027801"/>
            <a:ext cx="320315" cy="360000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347" y="3027801"/>
            <a:ext cx="261562" cy="360000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 userDrawn="1"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071" y="3091987"/>
            <a:ext cx="360000" cy="295814"/>
          </a:xfrm>
          <a:prstGeom prst="rect">
            <a:avLst/>
          </a:prstGeom>
        </p:spPr>
      </p:pic>
      <p:pic>
        <p:nvPicPr>
          <p:cNvPr id="143" name="Picture 142"/>
          <p:cNvPicPr>
            <a:picLocks noChangeAspect="1"/>
          </p:cNvPicPr>
          <p:nvPr userDrawn="1"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704" y="3027801"/>
            <a:ext cx="288550" cy="360000"/>
          </a:xfrm>
          <a:prstGeom prst="rect">
            <a:avLst/>
          </a:prstGeom>
        </p:spPr>
      </p:pic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452" y="3027801"/>
            <a:ext cx="331875" cy="360000"/>
          </a:xfrm>
          <a:prstGeom prst="rect">
            <a:avLst/>
          </a:prstGeom>
        </p:spPr>
      </p:pic>
      <p:pic>
        <p:nvPicPr>
          <p:cNvPr id="145" name="Picture 144"/>
          <p:cNvPicPr>
            <a:picLocks noChangeAspect="1"/>
          </p:cNvPicPr>
          <p:nvPr userDrawn="1"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548" y="3025010"/>
            <a:ext cx="360000" cy="362791"/>
          </a:xfrm>
          <a:prstGeom prst="rect">
            <a:avLst/>
          </a:prstGeom>
        </p:spPr>
      </p:pic>
      <p:pic>
        <p:nvPicPr>
          <p:cNvPr id="146" name="Picture 145"/>
          <p:cNvPicPr>
            <a:picLocks noChangeAspect="1"/>
          </p:cNvPicPr>
          <p:nvPr userDrawn="1"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909" y="3082346"/>
            <a:ext cx="360000" cy="305455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 userDrawn="1"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747" y="3041541"/>
            <a:ext cx="360000" cy="346260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 userDrawn="1"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92" y="3027801"/>
            <a:ext cx="199688" cy="360000"/>
          </a:xfrm>
          <a:prstGeom prst="rect">
            <a:avLst/>
          </a:prstGeom>
        </p:spPr>
      </p:pic>
      <p:pic>
        <p:nvPicPr>
          <p:cNvPr id="149" name="Picture 148"/>
          <p:cNvPicPr>
            <a:picLocks noChangeAspect="1"/>
          </p:cNvPicPr>
          <p:nvPr userDrawn="1"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42" y="3086905"/>
            <a:ext cx="360000" cy="300896"/>
          </a:xfrm>
          <a:prstGeom prst="rect">
            <a:avLst/>
          </a:prstGeom>
        </p:spPr>
      </p:pic>
      <p:pic>
        <p:nvPicPr>
          <p:cNvPr id="150" name="Picture 149"/>
          <p:cNvPicPr>
            <a:picLocks noChangeAspect="1"/>
          </p:cNvPicPr>
          <p:nvPr userDrawn="1"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47" y="3637876"/>
            <a:ext cx="230625" cy="360000"/>
          </a:xfrm>
          <a:prstGeom prst="rect">
            <a:avLst/>
          </a:prstGeom>
        </p:spPr>
      </p:pic>
      <p:pic>
        <p:nvPicPr>
          <p:cNvPr id="151" name="Picture 150"/>
          <p:cNvPicPr>
            <a:picLocks noChangeAspect="1"/>
          </p:cNvPicPr>
          <p:nvPr userDrawn="1"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509" y="3637876"/>
            <a:ext cx="327273" cy="360000"/>
          </a:xfrm>
          <a:prstGeom prst="rect">
            <a:avLst/>
          </a:prstGeom>
        </p:spPr>
      </p:pic>
      <p:pic>
        <p:nvPicPr>
          <p:cNvPr id="152" name="Picture 151"/>
          <p:cNvPicPr>
            <a:picLocks noChangeAspect="1"/>
          </p:cNvPicPr>
          <p:nvPr userDrawn="1"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286" y="3637876"/>
            <a:ext cx="294545" cy="360000"/>
          </a:xfrm>
          <a:prstGeom prst="rect">
            <a:avLst/>
          </a:prstGeom>
        </p:spPr>
      </p:pic>
      <p:pic>
        <p:nvPicPr>
          <p:cNvPr id="153" name="Picture 152"/>
          <p:cNvPicPr>
            <a:picLocks noChangeAspect="1"/>
          </p:cNvPicPr>
          <p:nvPr userDrawn="1"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599" y="3637876"/>
            <a:ext cx="291297" cy="360000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 userDrawn="1"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08" y="3637876"/>
            <a:ext cx="360000" cy="360000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 userDrawn="1"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750" y="3637876"/>
            <a:ext cx="313171" cy="360000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 userDrawn="1"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29" y="3637876"/>
            <a:ext cx="296640" cy="360000"/>
          </a:xfrm>
          <a:prstGeom prst="rect">
            <a:avLst/>
          </a:prstGeom>
        </p:spPr>
      </p:pic>
      <p:pic>
        <p:nvPicPr>
          <p:cNvPr id="157" name="Picture 156"/>
          <p:cNvPicPr>
            <a:picLocks noChangeAspect="1"/>
          </p:cNvPicPr>
          <p:nvPr userDrawn="1"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494" y="3682527"/>
            <a:ext cx="360000" cy="315349"/>
          </a:xfrm>
          <a:prstGeom prst="rect">
            <a:avLst/>
          </a:prstGeom>
        </p:spPr>
      </p:pic>
      <p:pic>
        <p:nvPicPr>
          <p:cNvPr id="158" name="Picture 157"/>
          <p:cNvPicPr>
            <a:picLocks noChangeAspect="1"/>
          </p:cNvPicPr>
          <p:nvPr userDrawn="1"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816" y="3659861"/>
            <a:ext cx="360000" cy="338015"/>
          </a:xfrm>
          <a:prstGeom prst="rect">
            <a:avLst/>
          </a:prstGeom>
        </p:spPr>
      </p:pic>
      <p:pic>
        <p:nvPicPr>
          <p:cNvPr id="159" name="Picture 158"/>
          <p:cNvPicPr>
            <a:picLocks noChangeAspect="1"/>
          </p:cNvPicPr>
          <p:nvPr userDrawn="1"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138" y="3705376"/>
            <a:ext cx="360000" cy="292500"/>
          </a:xfrm>
          <a:prstGeom prst="rect">
            <a:avLst/>
          </a:prstGeom>
        </p:spPr>
      </p:pic>
      <p:pic>
        <p:nvPicPr>
          <p:cNvPr id="160" name="Picture 159"/>
          <p:cNvPicPr>
            <a:picLocks noChangeAspect="1"/>
          </p:cNvPicPr>
          <p:nvPr userDrawn="1"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930" y="3654491"/>
            <a:ext cx="360000" cy="343385"/>
          </a:xfrm>
          <a:prstGeom prst="rect">
            <a:avLst/>
          </a:prstGeom>
        </p:spPr>
      </p:pic>
      <p:pic>
        <p:nvPicPr>
          <p:cNvPr id="161" name="Picture 160"/>
          <p:cNvPicPr>
            <a:picLocks noChangeAspect="1"/>
          </p:cNvPicPr>
          <p:nvPr userDrawn="1"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574" y="3698799"/>
            <a:ext cx="360000" cy="299077"/>
          </a:xfrm>
          <a:prstGeom prst="rect">
            <a:avLst/>
          </a:prstGeom>
        </p:spPr>
      </p:pic>
      <p:pic>
        <p:nvPicPr>
          <p:cNvPr id="162" name="Picture 161"/>
          <p:cNvPicPr>
            <a:picLocks noChangeAspect="1"/>
          </p:cNvPicPr>
          <p:nvPr userDrawn="1"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252" y="3714240"/>
            <a:ext cx="360000" cy="283636"/>
          </a:xfrm>
          <a:prstGeom prst="rect">
            <a:avLst/>
          </a:prstGeom>
        </p:spPr>
      </p:pic>
      <p:pic>
        <p:nvPicPr>
          <p:cNvPr id="163" name="Picture 162"/>
          <p:cNvPicPr>
            <a:picLocks noChangeAspect="1"/>
          </p:cNvPicPr>
          <p:nvPr userDrawn="1"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51" y="3735796"/>
            <a:ext cx="360000" cy="262080"/>
          </a:xfrm>
          <a:prstGeom prst="rect">
            <a:avLst/>
          </a:prstGeom>
        </p:spPr>
      </p:pic>
      <p:pic>
        <p:nvPicPr>
          <p:cNvPr id="164" name="Picture 163"/>
          <p:cNvPicPr>
            <a:picLocks noChangeAspect="1"/>
          </p:cNvPicPr>
          <p:nvPr userDrawn="1"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460" y="3654365"/>
            <a:ext cx="360000" cy="343511"/>
          </a:xfrm>
          <a:prstGeom prst="rect">
            <a:avLst/>
          </a:prstGeom>
        </p:spPr>
      </p:pic>
      <p:pic>
        <p:nvPicPr>
          <p:cNvPr id="165" name="Picture 164"/>
          <p:cNvPicPr>
            <a:picLocks noChangeAspect="1"/>
          </p:cNvPicPr>
          <p:nvPr userDrawn="1"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478" y="4267863"/>
            <a:ext cx="239062" cy="360000"/>
          </a:xfrm>
          <a:prstGeom prst="rect">
            <a:avLst/>
          </a:prstGeom>
        </p:spPr>
      </p:pic>
      <p:pic>
        <p:nvPicPr>
          <p:cNvPr id="166" name="Picture 165"/>
          <p:cNvPicPr>
            <a:picLocks noChangeAspect="1"/>
          </p:cNvPicPr>
          <p:nvPr userDrawn="1"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342" y="4278402"/>
            <a:ext cx="321952" cy="360000"/>
          </a:xfrm>
          <a:prstGeom prst="rect">
            <a:avLst/>
          </a:prstGeom>
        </p:spPr>
      </p:pic>
      <p:pic>
        <p:nvPicPr>
          <p:cNvPr id="167" name="Picture 166"/>
          <p:cNvPicPr>
            <a:picLocks noChangeAspect="1"/>
          </p:cNvPicPr>
          <p:nvPr userDrawn="1"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969" y="4365537"/>
            <a:ext cx="360000" cy="262326"/>
          </a:xfrm>
          <a:prstGeom prst="rect">
            <a:avLst/>
          </a:prstGeom>
        </p:spPr>
      </p:pic>
      <p:pic>
        <p:nvPicPr>
          <p:cNvPr id="168" name="Picture 167"/>
          <p:cNvPicPr>
            <a:picLocks noChangeAspect="1"/>
          </p:cNvPicPr>
          <p:nvPr userDrawn="1"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596" y="4342632"/>
            <a:ext cx="360000" cy="285231"/>
          </a:xfrm>
          <a:prstGeom prst="rect">
            <a:avLst/>
          </a:prstGeom>
        </p:spPr>
      </p:pic>
      <p:pic>
        <p:nvPicPr>
          <p:cNvPr id="170" name="Picture 169"/>
          <p:cNvPicPr>
            <a:picLocks noChangeAspect="1"/>
          </p:cNvPicPr>
          <p:nvPr userDrawn="1"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484" y="4284871"/>
            <a:ext cx="360000" cy="342992"/>
          </a:xfrm>
          <a:prstGeom prst="rect">
            <a:avLst/>
          </a:prstGeom>
        </p:spPr>
      </p:pic>
      <p:pic>
        <p:nvPicPr>
          <p:cNvPr id="171" name="Picture 170"/>
          <p:cNvPicPr>
            <a:picLocks noChangeAspect="1"/>
          </p:cNvPicPr>
          <p:nvPr userDrawn="1"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111" y="4279292"/>
            <a:ext cx="360000" cy="348571"/>
          </a:xfrm>
          <a:prstGeom prst="rect">
            <a:avLst/>
          </a:prstGeom>
        </p:spPr>
      </p:pic>
      <p:pic>
        <p:nvPicPr>
          <p:cNvPr id="172" name="Picture 171"/>
          <p:cNvPicPr>
            <a:picLocks noChangeAspect="1"/>
          </p:cNvPicPr>
          <p:nvPr userDrawn="1"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230" y="4267863"/>
            <a:ext cx="338508" cy="360000"/>
          </a:xfrm>
          <a:prstGeom prst="rect">
            <a:avLst/>
          </a:prstGeom>
        </p:spPr>
      </p:pic>
      <p:pic>
        <p:nvPicPr>
          <p:cNvPr id="173" name="Picture 172"/>
          <p:cNvPicPr>
            <a:picLocks noChangeAspect="1"/>
          </p:cNvPicPr>
          <p:nvPr userDrawn="1"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913" y="4267863"/>
            <a:ext cx="308571" cy="360000"/>
          </a:xfrm>
          <a:prstGeom prst="rect">
            <a:avLst/>
          </a:prstGeom>
        </p:spPr>
      </p:pic>
      <p:pic>
        <p:nvPicPr>
          <p:cNvPr id="174" name="Picture 173"/>
          <p:cNvPicPr>
            <a:picLocks noChangeAspect="1"/>
          </p:cNvPicPr>
          <p:nvPr userDrawn="1"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857" y="4273444"/>
            <a:ext cx="360000" cy="354419"/>
          </a:xfrm>
          <a:prstGeom prst="rect">
            <a:avLst/>
          </a:prstGeom>
        </p:spPr>
      </p:pic>
      <p:pic>
        <p:nvPicPr>
          <p:cNvPr id="175" name="Picture 174"/>
          <p:cNvPicPr>
            <a:picLocks noChangeAspect="1"/>
          </p:cNvPicPr>
          <p:nvPr userDrawn="1"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05" y="4369602"/>
            <a:ext cx="360000" cy="258261"/>
          </a:xfrm>
          <a:prstGeom prst="rect">
            <a:avLst/>
          </a:prstGeom>
        </p:spPr>
      </p:pic>
      <p:pic>
        <p:nvPicPr>
          <p:cNvPr id="176" name="Picture 175"/>
          <p:cNvPicPr>
            <a:picLocks noChangeAspect="1"/>
          </p:cNvPicPr>
          <p:nvPr userDrawn="1"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570" y="4267863"/>
            <a:ext cx="325162" cy="360000"/>
          </a:xfrm>
          <a:prstGeom prst="rect">
            <a:avLst/>
          </a:prstGeom>
        </p:spPr>
      </p:pic>
      <p:pic>
        <p:nvPicPr>
          <p:cNvPr id="177" name="Picture 176"/>
          <p:cNvPicPr>
            <a:picLocks noChangeAspect="1"/>
          </p:cNvPicPr>
          <p:nvPr userDrawn="1"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197" y="4289848"/>
            <a:ext cx="360000" cy="338015"/>
          </a:xfrm>
          <a:prstGeom prst="rect">
            <a:avLst/>
          </a:prstGeom>
        </p:spPr>
      </p:pic>
      <p:pic>
        <p:nvPicPr>
          <p:cNvPr id="178" name="Picture 177"/>
          <p:cNvPicPr>
            <a:picLocks noChangeAspect="1"/>
          </p:cNvPicPr>
          <p:nvPr userDrawn="1"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24" y="4383385"/>
            <a:ext cx="360000" cy="244478"/>
          </a:xfrm>
          <a:prstGeom prst="rect">
            <a:avLst/>
          </a:prstGeom>
        </p:spPr>
      </p:pic>
      <p:pic>
        <p:nvPicPr>
          <p:cNvPr id="179" name="Picture 178"/>
          <p:cNvPicPr>
            <a:picLocks noChangeAspect="1"/>
          </p:cNvPicPr>
          <p:nvPr userDrawn="1"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51" y="4320418"/>
            <a:ext cx="360000" cy="307445"/>
          </a:xfrm>
          <a:prstGeom prst="rect">
            <a:avLst/>
          </a:prstGeom>
        </p:spPr>
      </p:pic>
      <p:pic>
        <p:nvPicPr>
          <p:cNvPr id="180" name="Picture 179"/>
          <p:cNvPicPr>
            <a:picLocks noChangeAspect="1"/>
          </p:cNvPicPr>
          <p:nvPr userDrawn="1"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02" y="1191849"/>
            <a:ext cx="360000" cy="354331"/>
          </a:xfrm>
          <a:prstGeom prst="rect">
            <a:avLst/>
          </a:prstGeom>
        </p:spPr>
      </p:pic>
      <p:pic>
        <p:nvPicPr>
          <p:cNvPr id="181" name="Picture 180"/>
          <p:cNvPicPr>
            <a:picLocks noChangeAspect="1"/>
          </p:cNvPicPr>
          <p:nvPr userDrawn="1"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81" y="1869507"/>
            <a:ext cx="360000" cy="313282"/>
          </a:xfrm>
          <a:prstGeom prst="rect">
            <a:avLst/>
          </a:prstGeom>
        </p:spPr>
      </p:pic>
      <p:pic>
        <p:nvPicPr>
          <p:cNvPr id="182" name="Picture 181"/>
          <p:cNvPicPr>
            <a:picLocks noChangeAspect="1"/>
          </p:cNvPicPr>
          <p:nvPr userDrawn="1"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845" y="4267863"/>
            <a:ext cx="334080" cy="360000"/>
          </a:xfrm>
          <a:prstGeom prst="rect">
            <a:avLst/>
          </a:prstGeom>
        </p:spPr>
      </p:pic>
      <p:pic>
        <p:nvPicPr>
          <p:cNvPr id="183" name="Picture 182"/>
          <p:cNvPicPr>
            <a:picLocks noChangeAspect="1"/>
          </p:cNvPicPr>
          <p:nvPr userDrawn="1"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667" y="4267863"/>
            <a:ext cx="337143" cy="360000"/>
          </a:xfrm>
          <a:prstGeom prst="rect">
            <a:avLst/>
          </a:prstGeom>
        </p:spPr>
      </p:pic>
      <p:pic>
        <p:nvPicPr>
          <p:cNvPr id="184" name="Picture 183"/>
          <p:cNvPicPr>
            <a:picLocks noChangeAspect="1"/>
          </p:cNvPicPr>
          <p:nvPr userDrawn="1"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810" y="3665899"/>
            <a:ext cx="360000" cy="29387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 userDrawn="1"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810" y="3033238"/>
            <a:ext cx="360000" cy="351628"/>
          </a:xfrm>
          <a:prstGeom prst="rect">
            <a:avLst/>
          </a:prstGeom>
        </p:spPr>
      </p:pic>
      <p:pic>
        <p:nvPicPr>
          <p:cNvPr id="186" name="Picture 185"/>
          <p:cNvPicPr>
            <a:picLocks noChangeAspect="1"/>
          </p:cNvPicPr>
          <p:nvPr userDrawn="1"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239" y="2468468"/>
            <a:ext cx="360000" cy="309767"/>
          </a:xfrm>
          <a:prstGeom prst="rect">
            <a:avLst/>
          </a:prstGeom>
        </p:spPr>
      </p:pic>
      <p:pic>
        <p:nvPicPr>
          <p:cNvPr id="187" name="Picture 186"/>
          <p:cNvPicPr>
            <a:picLocks noChangeAspect="1"/>
          </p:cNvPicPr>
          <p:nvPr userDrawn="1"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459" y="1869507"/>
            <a:ext cx="360000" cy="335077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 userDrawn="1"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096" y="2507176"/>
            <a:ext cx="360000" cy="266565"/>
          </a:xfrm>
          <a:prstGeom prst="rect">
            <a:avLst/>
          </a:prstGeom>
        </p:spPr>
      </p:pic>
      <p:pic>
        <p:nvPicPr>
          <p:cNvPr id="189" name="Picture 188"/>
          <p:cNvPicPr>
            <a:picLocks noChangeAspect="1"/>
          </p:cNvPicPr>
          <p:nvPr userDrawn="1"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304" y="1257330"/>
            <a:ext cx="360000" cy="348293"/>
          </a:xfrm>
          <a:prstGeom prst="rect">
            <a:avLst/>
          </a:prstGeom>
        </p:spPr>
      </p:pic>
      <p:pic>
        <p:nvPicPr>
          <p:cNvPr id="190" name="Picture 189"/>
          <p:cNvPicPr>
            <a:picLocks noChangeAspect="1"/>
          </p:cNvPicPr>
          <p:nvPr userDrawn="1"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042" y="669870"/>
            <a:ext cx="309768" cy="36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926"/>
            <a:ext cx="9144000" cy="438730"/>
          </a:xfrm>
          <a:prstGeom prst="rect">
            <a:avLst/>
          </a:prstGeom>
          <a:solidFill>
            <a:srgbClr val="00B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 cap="none" spc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3799662" y="72402"/>
            <a:ext cx="1544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Older PDF Icons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00B1A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87" y="918228"/>
            <a:ext cx="593333" cy="36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700" y="1539656"/>
            <a:ext cx="278182" cy="36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212" y="1539656"/>
            <a:ext cx="230400" cy="3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942" y="1641834"/>
            <a:ext cx="356400" cy="2578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970" y="1566005"/>
            <a:ext cx="356400" cy="3336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7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40" y="1557512"/>
            <a:ext cx="356400" cy="3421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8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510" y="1551544"/>
            <a:ext cx="356400" cy="3481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9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780" y="1659293"/>
            <a:ext cx="356400" cy="2403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0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50" y="1543256"/>
            <a:ext cx="356400" cy="356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1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320" y="1632356"/>
            <a:ext cx="356400" cy="2673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2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90" y="1567556"/>
            <a:ext cx="356400" cy="332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60" y="1543256"/>
            <a:ext cx="356400" cy="356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4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130" y="1601444"/>
            <a:ext cx="356400" cy="2982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15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400" y="1586897"/>
            <a:ext cx="356400" cy="3127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16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48" y="1539656"/>
            <a:ext cx="301622" cy="36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17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18" y="1587806"/>
            <a:ext cx="356400" cy="3118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8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677" y="957468"/>
            <a:ext cx="356400" cy="3207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19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440" y="918228"/>
            <a:ext cx="314999" cy="36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0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151" y="1014228"/>
            <a:ext cx="356400" cy="264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1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095" y="913728"/>
            <a:ext cx="356400" cy="364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2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567" y="921828"/>
            <a:ext cx="356400" cy="3564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3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623" y="1096666"/>
            <a:ext cx="356400" cy="18156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4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912" y="913136"/>
            <a:ext cx="356400" cy="36509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5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384" y="921828"/>
            <a:ext cx="356400" cy="3564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6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856" y="913343"/>
            <a:ext cx="356400" cy="36488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7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328" y="1040628"/>
            <a:ext cx="356400" cy="2376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8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60" y="918228"/>
            <a:ext cx="31814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9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532" y="930967"/>
            <a:ext cx="356400" cy="34726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30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876" y="918228"/>
            <a:ext cx="243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1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004" y="1045793"/>
            <a:ext cx="356400" cy="23243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32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48" y="912918"/>
            <a:ext cx="356400" cy="36531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 rotWithShape="1">
          <a:blip r:embed="rId33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19677" y="1663179"/>
            <a:ext cx="360000" cy="236477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hape 8"/>
          <p:cNvPicPr preferRelativeResize="0"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237" y="4777302"/>
            <a:ext cx="938250" cy="281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hape 9"/>
          <p:cNvCxnSpPr/>
          <p:nvPr/>
        </p:nvCxnSpPr>
        <p:spPr>
          <a:xfrm>
            <a:off x="296050" y="4670626"/>
            <a:ext cx="860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10"/>
          <p:cNvSpPr txBox="1"/>
          <p:nvPr/>
        </p:nvSpPr>
        <p:spPr>
          <a:xfrm>
            <a:off x="203875" y="4768473"/>
            <a:ext cx="2389423" cy="28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57142"/>
              <a:buFont typeface="Arial"/>
              <a:buNone/>
            </a:pPr>
            <a:r>
              <a:rPr lang="en" sz="700" dirty="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rPr>
              <a:t>© Form3 Financial Cloud </a:t>
            </a:r>
            <a:r>
              <a:rPr lang="en" sz="700" dirty="0" smtClean="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rPr>
              <a:t>201</a:t>
            </a:r>
            <a:r>
              <a:rPr lang="en-GB" sz="700" dirty="0" smtClean="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rPr>
              <a:t>8</a:t>
            </a:r>
            <a:r>
              <a:rPr lang="en" sz="700" dirty="0" smtClean="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700" dirty="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rPr>
              <a:t>–</a:t>
            </a:r>
            <a:r>
              <a:rPr lang="en-GB" sz="700" baseline="0" dirty="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700" dirty="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rPr>
              <a:t>Confidential</a:t>
            </a:r>
          </a:p>
          <a:p>
            <a:pPr lvl="0">
              <a:spcBef>
                <a:spcPts val="0"/>
              </a:spcBef>
              <a:buNone/>
            </a:pPr>
            <a:endParaRPr sz="700" dirty="0">
              <a:solidFill>
                <a:schemeClr val="lt2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9144000" cy="629587"/>
          </a:xfrm>
          <a:prstGeom prst="rect">
            <a:avLst/>
          </a:prstGeom>
          <a:solidFill>
            <a:srgbClr val="00B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4362138" y="4777302"/>
            <a:ext cx="41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E62D2C8-ABAB-2648-9ADD-CDF8DE73A66A}" type="slidenum">
              <a:rPr lang="en-US" sz="1200" b="0" i="0" smtClean="0">
                <a:solidFill>
                  <a:schemeClr val="bg1">
                    <a:lumMod val="65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‹#›</a:t>
            </a:fld>
            <a:endParaRPr lang="en-US" sz="1200" b="0" i="0" dirty="0">
              <a:solidFill>
                <a:schemeClr val="bg1">
                  <a:lumMod val="65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57" r:id="rId3"/>
    <p:sldLayoutId id="2147483662" r:id="rId4"/>
    <p:sldLayoutId id="2147483653" r:id="rId5"/>
    <p:sldLayoutId id="2147483651" r:id="rId6"/>
    <p:sldLayoutId id="2147483658" r:id="rId7"/>
    <p:sldLayoutId id="2147483659" r:id="rId8"/>
  </p:sldLayoutIdLst>
  <p:timing>
    <p:tnLst>
      <p:par>
        <p:cTn id="1" dur="indefinite" restart="never" nodeType="tmRoot"/>
      </p:par>
    </p:tnLst>
  </p:timing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tiff"/><Relationship Id="rId4" Type="http://schemas.openxmlformats.org/officeDocument/2006/relationships/image" Target="../media/image165.tiff"/><Relationship Id="rId5" Type="http://schemas.openxmlformats.org/officeDocument/2006/relationships/image" Target="../media/image16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tiff"/><Relationship Id="rId4" Type="http://schemas.openxmlformats.org/officeDocument/2006/relationships/image" Target="../media/image16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emf"/><Relationship Id="rId3" Type="http://schemas.openxmlformats.org/officeDocument/2006/relationships/image" Target="../media/image17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3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5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6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6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9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emf"/><Relationship Id="rId4" Type="http://schemas.openxmlformats.org/officeDocument/2006/relationships/image" Target="../media/image182.emf"/><Relationship Id="rId5" Type="http://schemas.openxmlformats.org/officeDocument/2006/relationships/image" Target="../media/image18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4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5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hyperlink" Target="https://linkerd.io/" TargetMode="External"/><Relationship Id="rId12" Type="http://schemas.openxmlformats.org/officeDocument/2006/relationships/hyperlink" Target="https://istio.io/" TargetMode="External"/><Relationship Id="rId13" Type="http://schemas.openxmlformats.org/officeDocument/2006/relationships/hyperlink" Target="http://microservices.io/patterns/microservices.html" TargetMode="External"/><Relationship Id="rId14" Type="http://schemas.openxmlformats.org/officeDocument/2006/relationships/hyperlink" Target="https://blog.acolyer.org/2015/01/15/the-tail-at-scale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thoughtworks.github.io/pacto/patterns/cdc/" TargetMode="External"/><Relationship Id="rId4" Type="http://schemas.openxmlformats.org/officeDocument/2006/relationships/hyperlink" Target="https://www.docker.com/" TargetMode="External"/><Relationship Id="rId5" Type="http://schemas.openxmlformats.org/officeDocument/2006/relationships/hyperlink" Target="https://coreos.com/rkt/" TargetMode="External"/><Relationship Id="rId6" Type="http://schemas.openxmlformats.org/officeDocument/2006/relationships/hyperlink" Target="https://kubernetes.io/" TargetMode="External"/><Relationship Id="rId7" Type="http://schemas.openxmlformats.org/officeDocument/2006/relationships/hyperlink" Target="https://www.nomadproject.io/" TargetMode="External"/><Relationship Id="rId8" Type="http://schemas.openxmlformats.org/officeDocument/2006/relationships/hyperlink" Target="https://www.consul.io/" TargetMode="External"/><Relationship Id="rId9" Type="http://schemas.openxmlformats.org/officeDocument/2006/relationships/hyperlink" Target="https://getkong.org/" TargetMode="External"/><Relationship Id="rId10" Type="http://schemas.openxmlformats.org/officeDocument/2006/relationships/hyperlink" Target="https://tyk.io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tiff"/><Relationship Id="rId4" Type="http://schemas.openxmlformats.org/officeDocument/2006/relationships/hyperlink" Target="https://github.com/ewilde/ucl" TargetMode="External"/><Relationship Id="rId5" Type="http://schemas.openxmlformats.org/officeDocument/2006/relationships/image" Target="../media/image187.tiff"/><Relationship Id="rId6" Type="http://schemas.openxmlformats.org/officeDocument/2006/relationships/hyperlink" Target="https://form3.tech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7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4" Type="http://schemas.openxmlformats.org/officeDocument/2006/relationships/image" Target="../media/image15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4" Type="http://schemas.openxmlformats.org/officeDocument/2006/relationships/image" Target="../media/image153.tiff"/><Relationship Id="rId5" Type="http://schemas.openxmlformats.org/officeDocument/2006/relationships/image" Target="../media/image154.tiff"/><Relationship Id="rId6" Type="http://schemas.openxmlformats.org/officeDocument/2006/relationships/image" Target="../media/image155.tiff"/><Relationship Id="rId7" Type="http://schemas.openxmlformats.org/officeDocument/2006/relationships/image" Target="../media/image156.tiff"/><Relationship Id="rId8" Type="http://schemas.openxmlformats.org/officeDocument/2006/relationships/image" Target="../media/image15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4" Type="http://schemas.openxmlformats.org/officeDocument/2006/relationships/image" Target="../media/image15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4" Type="http://schemas.openxmlformats.org/officeDocument/2006/relationships/image" Target="../media/image161.emf"/><Relationship Id="rId5" Type="http://schemas.openxmlformats.org/officeDocument/2006/relationships/image" Target="../media/image162.emf"/><Relationship Id="rId6" Type="http://schemas.openxmlformats.org/officeDocument/2006/relationships/image" Target="../media/image16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1116012"/>
            <a:ext cx="8064693" cy="2312987"/>
          </a:xfrm>
        </p:spPr>
        <p:txBody>
          <a:bodyPr anchor="t"/>
          <a:lstStyle/>
          <a:p>
            <a:pPr algn="ctr"/>
            <a:r>
              <a:rPr lang="en-US" sz="5200" dirty="0"/>
              <a:t>Evolving systems </a:t>
            </a:r>
            <a:r>
              <a:rPr lang="en-US" sz="5200" dirty="0" smtClean="0"/>
              <a:t>design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2800" dirty="0"/>
              <a:t>from unreliable </a:t>
            </a:r>
            <a:r>
              <a:rPr lang="en-US" sz="2800" dirty="0" err="1"/>
              <a:t>rpc</a:t>
            </a:r>
            <a:r>
              <a:rPr lang="en-US" sz="2800" dirty="0"/>
              <a:t> to resilience with </a:t>
            </a:r>
            <a:r>
              <a:rPr lang="en-US" sz="2800" b="1" dirty="0" err="1"/>
              <a:t>Linkerd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7883" y="3958877"/>
            <a:ext cx="2118741" cy="380674"/>
          </a:xfrm>
        </p:spPr>
        <p:txBody>
          <a:bodyPr/>
          <a:lstStyle/>
          <a:p>
            <a:r>
              <a:rPr lang="en-US" dirty="0"/>
              <a:t>Edward Wilde</a:t>
            </a:r>
          </a:p>
        </p:txBody>
      </p:sp>
    </p:spTree>
    <p:extLst>
      <p:ext uri="{BB962C8B-B14F-4D97-AF65-F5344CB8AC3E}">
        <p14:creationId xmlns:p14="http://schemas.microsoft.com/office/powerpoint/2010/main" val="93080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API gateways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253896" y="2978277"/>
            <a:ext cx="1334996" cy="13349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67887" y="3326848"/>
            <a:ext cx="2313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>
                <a:latin typeface="Roboto" charset="0"/>
                <a:ea typeface="Roboto" charset="0"/>
                <a:cs typeface="Roboto" charset="0"/>
              </a:rPr>
              <a:t>tyk.io</a:t>
            </a:r>
            <a:endParaRPr lang="en-US" sz="3200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536" y="1047305"/>
            <a:ext cx="3902324" cy="12621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310" y="1906621"/>
            <a:ext cx="3228835" cy="18887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95310" y="3795364"/>
            <a:ext cx="356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mic Sans MS" charset="0"/>
                <a:ea typeface="Comic Sans MS" charset="0"/>
                <a:cs typeface="Comic Sans MS" charset="0"/>
              </a:rPr>
              <a:t>Commercial software</a:t>
            </a:r>
            <a:endParaRPr lang="en-US" dirty="0">
              <a:latin typeface="Comic Sans MS" charset="0"/>
              <a:ea typeface="Comic Sans MS" charset="0"/>
              <a:cs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88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896" y="124736"/>
            <a:ext cx="5868608" cy="324969"/>
          </a:xfrm>
        </p:spPr>
        <p:txBody>
          <a:bodyPr/>
          <a:lstStyle/>
          <a:p>
            <a:r>
              <a:rPr lang="en-US" dirty="0" smtClean="0"/>
              <a:t>Components (some) of a microservices architecture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727" y="1401974"/>
            <a:ext cx="1510496" cy="1048956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930" y="1170481"/>
            <a:ext cx="3060114" cy="2318844"/>
          </a:xfrm>
        </p:spPr>
      </p:pic>
    </p:spTree>
    <p:extLst>
      <p:ext uri="{BB962C8B-B14F-4D97-AF65-F5344CB8AC3E}">
        <p14:creationId xmlns:p14="http://schemas.microsoft.com/office/powerpoint/2010/main" val="159421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 and schedulers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462" y="847725"/>
            <a:ext cx="5944463" cy="3733800"/>
          </a:xfrm>
        </p:spPr>
      </p:pic>
    </p:spTree>
    <p:extLst>
      <p:ext uri="{BB962C8B-B14F-4D97-AF65-F5344CB8AC3E}">
        <p14:creationId xmlns:p14="http://schemas.microsoft.com/office/powerpoint/2010/main" val="35306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896" y="124736"/>
            <a:ext cx="5868608" cy="324969"/>
          </a:xfrm>
        </p:spPr>
        <p:txBody>
          <a:bodyPr/>
          <a:lstStyle/>
          <a:p>
            <a:r>
              <a:rPr lang="en-US" dirty="0" smtClean="0"/>
              <a:t>Components (some) of a microservices architecture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174" y="1140355"/>
            <a:ext cx="3099870" cy="234897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61266"/>
          <a:stretch/>
        </p:blipFill>
        <p:spPr>
          <a:xfrm>
            <a:off x="5491212" y="1833113"/>
            <a:ext cx="1557102" cy="165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6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discovery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655" y="847725"/>
            <a:ext cx="4238077" cy="3733800"/>
          </a:xfrm>
        </p:spPr>
      </p:pic>
    </p:spTree>
    <p:extLst>
      <p:ext uri="{BB962C8B-B14F-4D97-AF65-F5344CB8AC3E}">
        <p14:creationId xmlns:p14="http://schemas.microsoft.com/office/powerpoint/2010/main" val="89430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Microservices it’s not all good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/>
              <a:t>Distributed systems are hard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/>
              <a:t>Testing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/>
              <a:t>Transactions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/>
              <a:t>Deployment complexity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72760" y="848412"/>
            <a:ext cx="7680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Wingdings" charset="2"/>
              </a:rPr>
              <a:t>K</a:t>
            </a:r>
            <a:endParaRPr lang="en-US" sz="6000" dirty="0">
              <a:latin typeface="Wingdings" charset="2"/>
            </a:endParaRPr>
          </a:p>
          <a:p>
            <a:endParaRPr lang="en-US" sz="6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344" y="2337996"/>
            <a:ext cx="5248656" cy="181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0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A story about unreliable RPC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1006594"/>
            <a:ext cx="8380412" cy="3416062"/>
          </a:xfrm>
        </p:spPr>
      </p:pic>
    </p:spTree>
    <p:extLst>
      <p:ext uri="{BB962C8B-B14F-4D97-AF65-F5344CB8AC3E}">
        <p14:creationId xmlns:p14="http://schemas.microsoft.com/office/powerpoint/2010/main" val="10802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Timeout!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1190914"/>
            <a:ext cx="8380412" cy="3047422"/>
          </a:xfrm>
        </p:spPr>
      </p:pic>
    </p:spTree>
    <p:extLst>
      <p:ext uri="{BB962C8B-B14F-4D97-AF65-F5344CB8AC3E}">
        <p14:creationId xmlns:p14="http://schemas.microsoft.com/office/powerpoint/2010/main" val="8877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try http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1006594"/>
            <a:ext cx="8380412" cy="3416062"/>
          </a:xfrm>
        </p:spPr>
      </p:pic>
    </p:spTree>
    <p:extLst>
      <p:ext uri="{BB962C8B-B14F-4D97-AF65-F5344CB8AC3E}">
        <p14:creationId xmlns:p14="http://schemas.microsoft.com/office/powerpoint/2010/main" val="169510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Oops still timeout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975874"/>
            <a:ext cx="8380412" cy="3477502"/>
          </a:xfrm>
        </p:spPr>
      </p:pic>
    </p:spTree>
    <p:extLst>
      <p:ext uri="{BB962C8B-B14F-4D97-AF65-F5344CB8AC3E}">
        <p14:creationId xmlns:p14="http://schemas.microsoft.com/office/powerpoint/2010/main" val="91370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story about unreliable </a:t>
            </a:r>
            <a:r>
              <a:rPr lang="en-US" dirty="0" smtClean="0"/>
              <a:t>RPC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1667542" y="847725"/>
            <a:ext cx="5988304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2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that again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1006594"/>
            <a:ext cx="8380412" cy="3416062"/>
          </a:xfrm>
        </p:spPr>
      </p:pic>
    </p:spTree>
    <p:extLst>
      <p:ext uri="{BB962C8B-B14F-4D97-AF65-F5344CB8AC3E}">
        <p14:creationId xmlns:p14="http://schemas.microsoft.com/office/powerpoint/2010/main" val="175896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Busy day, more timeout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975874"/>
            <a:ext cx="8380412" cy="3477502"/>
          </a:xfrm>
        </p:spPr>
      </p:pic>
    </p:spTree>
    <p:extLst>
      <p:ext uri="{BB962C8B-B14F-4D97-AF65-F5344CB8AC3E}">
        <p14:creationId xmlns:p14="http://schemas.microsoft.com/office/powerpoint/2010/main" val="197586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896" y="124736"/>
            <a:ext cx="8496814" cy="324969"/>
          </a:xfrm>
        </p:spPr>
        <p:txBody>
          <a:bodyPr/>
          <a:lstStyle/>
          <a:p>
            <a:r>
              <a:rPr lang="en-US" dirty="0" smtClean="0"/>
              <a:t>Service to service communication in a microservices architecture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925" y="847725"/>
            <a:ext cx="4199538" cy="3733800"/>
          </a:xfrm>
        </p:spPr>
      </p:pic>
    </p:spTree>
    <p:extLst>
      <p:ext uri="{BB962C8B-B14F-4D97-AF65-F5344CB8AC3E}">
        <p14:creationId xmlns:p14="http://schemas.microsoft.com/office/powerpoint/2010/main" val="60626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mesh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231" y="840547"/>
            <a:ext cx="4432300" cy="6604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990" y="1706175"/>
            <a:ext cx="4936553" cy="18633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1878" y="1683026"/>
            <a:ext cx="734833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Retry failures / timeout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Implements circuit breaker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Security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Routing logic &amp; service discovery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Blue / green deployments: canary releases </a:t>
            </a:r>
            <a:r>
              <a:rPr lang="en-US" dirty="0" err="1" smtClean="0"/>
              <a:t>etc</a:t>
            </a:r>
            <a:r>
              <a:rPr lang="mr-IN" dirty="0" smtClean="0"/>
              <a:t>…</a:t>
            </a:r>
            <a:endParaRPr lang="en-GB" dirty="0" smtClean="0"/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Distributed Tracing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Other services meshes are available: </a:t>
            </a:r>
            <a:r>
              <a:rPr lang="en-US" dirty="0" err="1" smtClean="0"/>
              <a:t>istio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7182" y="524413"/>
            <a:ext cx="1697361" cy="63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6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0" y="629063"/>
            <a:ext cx="9064487" cy="404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5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896" y="124736"/>
            <a:ext cx="5042004" cy="324969"/>
          </a:xfrm>
        </p:spPr>
        <p:txBody>
          <a:bodyPr/>
          <a:lstStyle/>
          <a:p>
            <a:r>
              <a:rPr lang="en-US" dirty="0" smtClean="0"/>
              <a:t>Service mesh in a </a:t>
            </a:r>
            <a:r>
              <a:rPr lang="en-US" smtClean="0"/>
              <a:t>microservices architecture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925" y="847725"/>
            <a:ext cx="4199538" cy="3733800"/>
          </a:xfrm>
        </p:spPr>
      </p:pic>
    </p:spTree>
    <p:extLst>
      <p:ext uri="{BB962C8B-B14F-4D97-AF65-F5344CB8AC3E}">
        <p14:creationId xmlns:p14="http://schemas.microsoft.com/office/powerpoint/2010/main" val="180147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3200" dirty="0" smtClean="0"/>
              <a:t>Docker-compose</a:t>
            </a:r>
            <a:br>
              <a:rPr lang="en-US" sz="3200" dirty="0" smtClean="0"/>
            </a:br>
            <a:endParaRPr lang="en-US" sz="3200" dirty="0" smtClean="0"/>
          </a:p>
          <a:p>
            <a:r>
              <a:rPr lang="en-US" sz="3200" dirty="0" err="1" smtClean="0"/>
              <a:t>Linkerd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/>
          </a:p>
          <a:p>
            <a:r>
              <a:rPr lang="en-US" sz="3200" dirty="0" smtClean="0"/>
              <a:t>Service failure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46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 numCol="2"/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Testing microservices</a:t>
            </a:r>
            <a:endParaRPr lang="en-US" dirty="0" smtClean="0">
              <a:hlinkClick r:id="rId3"/>
            </a:endParaRPr>
          </a:p>
          <a:p>
            <a:r>
              <a:rPr lang="en-US" dirty="0" smtClean="0">
                <a:hlinkClick r:id="rId3"/>
              </a:rPr>
              <a:t>Consumer driven contracts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Containers and schedulers</a:t>
            </a:r>
          </a:p>
          <a:p>
            <a:r>
              <a:rPr lang="en-US" dirty="0" smtClean="0">
                <a:hlinkClick r:id="rId4"/>
              </a:rPr>
              <a:t>Docker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Rkt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Kubernetes</a:t>
            </a:r>
            <a:endParaRPr lang="en-US" dirty="0" smtClean="0"/>
          </a:p>
          <a:p>
            <a:r>
              <a:rPr lang="en-US" dirty="0" smtClean="0">
                <a:hlinkClick r:id="rId7"/>
              </a:rPr>
              <a:t>Nomad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Service discovery</a:t>
            </a:r>
          </a:p>
          <a:p>
            <a:r>
              <a:rPr lang="en-US" dirty="0" smtClean="0">
                <a:hlinkClick r:id="rId8"/>
              </a:rPr>
              <a:t>Consul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API Gateways</a:t>
            </a:r>
          </a:p>
          <a:p>
            <a:r>
              <a:rPr lang="en-US" dirty="0" smtClean="0">
                <a:hlinkClick r:id="rId9"/>
              </a:rPr>
              <a:t>Kong</a:t>
            </a:r>
            <a:endParaRPr lang="en-US" dirty="0" smtClean="0"/>
          </a:p>
          <a:p>
            <a:r>
              <a:rPr lang="en-US" dirty="0" smtClean="0">
                <a:hlinkClick r:id="rId10"/>
              </a:rPr>
              <a:t>Tyk.io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Service mesh</a:t>
            </a:r>
          </a:p>
          <a:p>
            <a:r>
              <a:rPr lang="en-US" dirty="0" smtClean="0">
                <a:hlinkClick r:id="rId11"/>
              </a:rPr>
              <a:t>Linkerd</a:t>
            </a:r>
            <a:endParaRPr lang="en-US" dirty="0" smtClean="0"/>
          </a:p>
          <a:p>
            <a:r>
              <a:rPr lang="en-US" dirty="0" smtClean="0">
                <a:hlinkClick r:id="rId12"/>
              </a:rPr>
              <a:t>Istio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Articles</a:t>
            </a:r>
            <a:endParaRPr lang="en-US" dirty="0"/>
          </a:p>
          <a:p>
            <a:r>
              <a:rPr lang="en-US" dirty="0" smtClean="0">
                <a:hlinkClick r:id="rId13"/>
              </a:rPr>
              <a:t>Microservices architecture</a:t>
            </a:r>
            <a:endParaRPr lang="en-US" dirty="0" smtClean="0"/>
          </a:p>
          <a:p>
            <a:r>
              <a:rPr lang="en-US" dirty="0" smtClean="0">
                <a:hlinkClick r:id="rId14"/>
              </a:rPr>
              <a:t>Tail at scale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491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492235" y="1264414"/>
            <a:ext cx="838853" cy="4403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34318" y="1315336"/>
            <a:ext cx="3414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Roboto" charset="0"/>
                <a:ea typeface="Roboto" charset="0"/>
                <a:cs typeface="Roboto" charset="0"/>
                <a:hlinkClick r:id="rId4"/>
              </a:rPr>
              <a:t>https://</a:t>
            </a:r>
            <a:r>
              <a:rPr lang="en-US" sz="1600" dirty="0" err="1" smtClean="0">
                <a:latin typeface="Roboto" charset="0"/>
                <a:ea typeface="Roboto" charset="0"/>
                <a:cs typeface="Roboto" charset="0"/>
                <a:hlinkClick r:id="rId4"/>
              </a:rPr>
              <a:t>github.com</a:t>
            </a:r>
            <a:r>
              <a:rPr lang="en-US" sz="1600" dirty="0" smtClean="0">
                <a:latin typeface="Roboto" charset="0"/>
                <a:ea typeface="Roboto" charset="0"/>
                <a:cs typeface="Roboto" charset="0"/>
                <a:hlinkClick r:id="rId4"/>
              </a:rPr>
              <a:t>/</a:t>
            </a:r>
            <a:r>
              <a:rPr lang="en-US" sz="1600" dirty="0" err="1" smtClean="0">
                <a:latin typeface="Roboto" charset="0"/>
                <a:ea typeface="Roboto" charset="0"/>
                <a:cs typeface="Roboto" charset="0"/>
                <a:hlinkClick r:id="rId4"/>
              </a:rPr>
              <a:t>ewilde</a:t>
            </a:r>
            <a:r>
              <a:rPr lang="en-US" sz="1600" dirty="0" smtClean="0">
                <a:latin typeface="Roboto" charset="0"/>
                <a:ea typeface="Roboto" charset="0"/>
                <a:cs typeface="Roboto" charset="0"/>
                <a:hlinkClick r:id="rId4"/>
              </a:rPr>
              <a:t>/</a:t>
            </a:r>
            <a:r>
              <a:rPr lang="en-US" sz="1600" dirty="0" err="1" smtClean="0">
                <a:latin typeface="Roboto" charset="0"/>
                <a:ea typeface="Roboto" charset="0"/>
                <a:cs typeface="Roboto" charset="0"/>
                <a:hlinkClick r:id="rId4"/>
              </a:rPr>
              <a:t>ucl</a:t>
            </a:r>
            <a:endParaRPr lang="en-US" sz="1600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786" y="2150721"/>
            <a:ext cx="747532" cy="2242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34318" y="2036427"/>
            <a:ext cx="3414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Roboto" charset="0"/>
                <a:ea typeface="Roboto" charset="0"/>
                <a:cs typeface="Roboto" charset="0"/>
                <a:hlinkClick r:id="rId6"/>
              </a:rPr>
              <a:t>https://form3.tech</a:t>
            </a:r>
            <a:endParaRPr lang="en-US" sz="1600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4257112" y="1273674"/>
            <a:ext cx="1321886" cy="431138"/>
          </a:xfrm>
          <a:prstGeom prst="leftArrow">
            <a:avLst/>
          </a:prstGeom>
          <a:solidFill>
            <a:srgbClr val="00B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78998" y="1264414"/>
            <a:ext cx="1083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Roboto" charset="0"/>
                <a:ea typeface="Roboto" charset="0"/>
                <a:cs typeface="Roboto" charset="0"/>
              </a:rPr>
              <a:t>this talk</a:t>
            </a:r>
            <a:endParaRPr lang="en-US" sz="2000" dirty="0">
              <a:latin typeface="Roboto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13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4721" y="0"/>
            <a:ext cx="10267523" cy="467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 architecture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794" y="847725"/>
            <a:ext cx="3733800" cy="3733800"/>
          </a:xfrm>
        </p:spPr>
      </p:pic>
    </p:spTree>
    <p:extLst>
      <p:ext uri="{BB962C8B-B14F-4D97-AF65-F5344CB8AC3E}">
        <p14:creationId xmlns:p14="http://schemas.microsoft.com/office/powerpoint/2010/main" val="121916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 it’s not all bad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 numCol="2"/>
          <a:lstStyle/>
          <a:p>
            <a:pPr marL="0" indent="0">
              <a:buNone/>
            </a:pPr>
            <a:r>
              <a:rPr lang="en-US" sz="2800" dirty="0" smtClean="0"/>
              <a:t>Simple to: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Develop	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Deploy</a:t>
            </a:r>
            <a:br>
              <a:rPr lang="en-US" sz="2800" dirty="0" smtClean="0"/>
            </a:b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Scale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	Hard </a:t>
            </a:r>
            <a:r>
              <a:rPr lang="en-US" sz="2800" dirty="0" smtClean="0"/>
              <a:t>to: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	Develop</a:t>
            </a: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	Change</a:t>
            </a: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	Scale</a:t>
            </a:r>
            <a:endParaRPr lang="en-US" sz="2800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96" y="783060"/>
            <a:ext cx="4978400" cy="3683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880360" y="1655064"/>
            <a:ext cx="7680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Wingdings" charset="2"/>
              </a:rPr>
              <a:t>K</a:t>
            </a:r>
            <a:endParaRPr lang="en-US" sz="6000" dirty="0">
              <a:latin typeface="Wingdings" charset="2"/>
            </a:endParaRPr>
          </a:p>
          <a:p>
            <a:endParaRPr lang="en-US" sz="6000" dirty="0"/>
          </a:p>
        </p:txBody>
      </p:sp>
      <p:sp>
        <p:nvSpPr>
          <p:cNvPr id="6" name="TextBox 5"/>
          <p:cNvSpPr txBox="1"/>
          <p:nvPr/>
        </p:nvSpPr>
        <p:spPr>
          <a:xfrm>
            <a:off x="2880360" y="1655064"/>
            <a:ext cx="7644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smtClean="0">
                <a:latin typeface="Wingdings" charset="2"/>
                <a:ea typeface="Wingdings" charset="2"/>
                <a:cs typeface="Wingdings" charset="2"/>
              </a:rPr>
              <a:t>J</a:t>
            </a:r>
            <a:endParaRPr lang="en-US" sz="6000" dirty="0">
              <a:latin typeface="Wingdings" charset="2"/>
              <a:ea typeface="Wingdings" charset="2"/>
              <a:cs typeface="Wingdings" charset="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9961"/>
            <a:ext cx="9144000" cy="48620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9961"/>
            <a:ext cx="9144000" cy="486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5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Microservices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" t="5373" r="4295" b="893"/>
          <a:stretch/>
        </p:blipFill>
        <p:spPr>
          <a:xfrm>
            <a:off x="777240" y="779144"/>
            <a:ext cx="4261104" cy="376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2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747" y="847725"/>
            <a:ext cx="3755893" cy="37338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Microservices architecture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8994" y="3096404"/>
            <a:ext cx="606165" cy="6061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6616" y="3115985"/>
            <a:ext cx="315002" cy="5670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5442" y="3207608"/>
            <a:ext cx="545799" cy="4229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9496" y="4011446"/>
            <a:ext cx="427108" cy="4406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5133" y="3934342"/>
            <a:ext cx="1588957" cy="43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3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896" y="124736"/>
            <a:ext cx="5868608" cy="324969"/>
          </a:xfrm>
        </p:spPr>
        <p:txBody>
          <a:bodyPr/>
          <a:lstStyle/>
          <a:p>
            <a:r>
              <a:rPr lang="en-US" dirty="0" smtClean="0"/>
              <a:t>Components (some) of a microservices architecture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904" y="1049977"/>
            <a:ext cx="3219140" cy="2439348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r="59493"/>
          <a:stretch/>
        </p:blipFill>
        <p:spPr>
          <a:xfrm>
            <a:off x="5243333" y="449705"/>
            <a:ext cx="1478496" cy="120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41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</a:t>
            </a:r>
            <a:r>
              <a:rPr lang="en-US" dirty="0" err="1" smtClean="0"/>
              <a:t>api</a:t>
            </a:r>
            <a:r>
              <a:rPr lang="en-US" dirty="0" smtClean="0"/>
              <a:t> gateway?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 numCol="2"/>
          <a:lstStyle/>
          <a:p>
            <a:pPr marL="0" indent="0">
              <a:buNone/>
            </a:pPr>
            <a:r>
              <a:rPr lang="en-US" sz="3200" dirty="0" smtClean="0"/>
              <a:t>Benefits</a:t>
            </a:r>
          </a:p>
          <a:p>
            <a:pPr marL="0" indent="0">
              <a:buNone/>
            </a:pPr>
            <a:r>
              <a:rPr lang="en-US" sz="2800" dirty="0" smtClean="0"/>
              <a:t>Single point of entry</a:t>
            </a:r>
          </a:p>
          <a:p>
            <a:pPr lvl="1"/>
            <a:r>
              <a:rPr lang="en-US" dirty="0" smtClean="0">
                <a:latin typeface="Roboto" charset="0"/>
                <a:ea typeface="Roboto" charset="0"/>
                <a:cs typeface="Roboto" charset="0"/>
              </a:rPr>
              <a:t>Decoupling</a:t>
            </a:r>
          </a:p>
          <a:p>
            <a:pPr lvl="1"/>
            <a:r>
              <a:rPr lang="en-US" dirty="0" smtClean="0">
                <a:latin typeface="Roboto" charset="0"/>
                <a:ea typeface="Roboto" charset="0"/>
                <a:cs typeface="Roboto" charset="0"/>
              </a:rPr>
              <a:t>Security </a:t>
            </a:r>
          </a:p>
          <a:p>
            <a:pPr lvl="1"/>
            <a:r>
              <a:rPr lang="en-US" dirty="0" smtClean="0">
                <a:latin typeface="Roboto" charset="0"/>
                <a:ea typeface="Roboto" charset="0"/>
                <a:cs typeface="Roboto" charset="0"/>
              </a:rPr>
              <a:t>Authentication</a:t>
            </a:r>
          </a:p>
          <a:p>
            <a:pPr lvl="1"/>
            <a:r>
              <a:rPr lang="en-US" dirty="0" smtClean="0">
                <a:latin typeface="Roboto" charset="0"/>
                <a:ea typeface="Roboto" charset="0"/>
                <a:cs typeface="Roboto" charset="0"/>
              </a:rPr>
              <a:t>Logging </a:t>
            </a:r>
          </a:p>
          <a:p>
            <a:pPr lvl="1"/>
            <a:r>
              <a:rPr lang="en-US" dirty="0" smtClean="0">
                <a:latin typeface="Roboto" charset="0"/>
                <a:ea typeface="Roboto" charset="0"/>
                <a:cs typeface="Roboto" charset="0"/>
              </a:rPr>
              <a:t>Metrics</a:t>
            </a:r>
            <a:br>
              <a:rPr lang="en-US" dirty="0" smtClean="0">
                <a:latin typeface="Roboto" charset="0"/>
                <a:ea typeface="Roboto" charset="0"/>
                <a:cs typeface="Roboto" charset="0"/>
              </a:rPr>
            </a:br>
            <a:endParaRPr lang="en-US" dirty="0" smtClean="0">
              <a:latin typeface="Roboto" charset="0"/>
              <a:ea typeface="Roboto" charset="0"/>
              <a:cs typeface="Roboto" charset="0"/>
            </a:endParaRPr>
          </a:p>
          <a:p>
            <a:pPr marL="0" lvl="1" indent="0">
              <a:buNone/>
            </a:pPr>
            <a:r>
              <a:rPr lang="en-US" sz="2800" dirty="0" smtClean="0"/>
              <a:t>Request handling</a:t>
            </a:r>
            <a:endParaRPr lang="en-US" sz="3200" dirty="0" smtClean="0"/>
          </a:p>
          <a:p>
            <a:pPr lvl="1"/>
            <a:r>
              <a:rPr lang="en-US" dirty="0" smtClean="0">
                <a:latin typeface="Roboto" charset="0"/>
                <a:ea typeface="Roboto" charset="0"/>
                <a:cs typeface="Roboto" charset="0"/>
              </a:rPr>
              <a:t>Basic</a:t>
            </a:r>
          </a:p>
          <a:p>
            <a:pPr lvl="1"/>
            <a:r>
              <a:rPr lang="en-US" dirty="0" smtClean="0">
                <a:latin typeface="Roboto" charset="0"/>
                <a:ea typeface="Roboto" charset="0"/>
                <a:cs typeface="Roboto" charset="0"/>
              </a:rPr>
              <a:t>Fan-out</a:t>
            </a:r>
          </a:p>
          <a:p>
            <a:pPr lvl="1"/>
            <a:r>
              <a:rPr lang="en-US" dirty="0" smtClean="0">
                <a:latin typeface="Roboto" charset="0"/>
                <a:ea typeface="Roboto" charset="0"/>
                <a:cs typeface="Roboto" charset="0"/>
              </a:rPr>
              <a:t>Transformations</a:t>
            </a:r>
          </a:p>
          <a:p>
            <a:pPr marL="0" lvl="1" indent="0">
              <a:buNone/>
            </a:pPr>
            <a:r>
              <a:rPr lang="en-US" sz="3200" dirty="0" smtClean="0">
                <a:latin typeface="Roboto" charset="0"/>
                <a:ea typeface="Roboto" charset="0"/>
                <a:cs typeface="Roboto" charset="0"/>
              </a:rPr>
              <a:t>Draw backs (?)</a:t>
            </a:r>
          </a:p>
          <a:p>
            <a:pPr marL="0" lvl="1" indent="0">
              <a:buNone/>
            </a:pPr>
            <a:endParaRPr lang="en-US" sz="1800" dirty="0">
              <a:latin typeface="Roboto" charset="0"/>
              <a:ea typeface="Roboto" charset="0"/>
              <a:cs typeface="Roboto" charset="0"/>
            </a:endParaRPr>
          </a:p>
          <a:p>
            <a:pPr lvl="1"/>
            <a:r>
              <a:rPr lang="en-US" sz="1800" dirty="0" smtClean="0">
                <a:latin typeface="Roboto" charset="0"/>
                <a:ea typeface="Roboto" charset="0"/>
                <a:cs typeface="Roboto" charset="0"/>
              </a:rPr>
              <a:t>More infrastructure</a:t>
            </a:r>
          </a:p>
          <a:p>
            <a:pPr lvl="1"/>
            <a:endParaRPr lang="en-US" sz="1800" dirty="0">
              <a:latin typeface="Roboto" charset="0"/>
              <a:ea typeface="Roboto" charset="0"/>
              <a:cs typeface="Roboto" charset="0"/>
            </a:endParaRPr>
          </a:p>
          <a:p>
            <a:pPr lvl="1"/>
            <a:r>
              <a:rPr lang="en-US" sz="1800" dirty="0" smtClean="0">
                <a:latin typeface="Roboto" charset="0"/>
                <a:ea typeface="Roboto" charset="0"/>
                <a:cs typeface="Roboto" charset="0"/>
              </a:rPr>
              <a:t>More hops</a:t>
            </a:r>
            <a:endParaRPr lang="en-US" sz="1800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33472" y="3465576"/>
            <a:ext cx="1433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Quotas</a:t>
            </a:r>
          </a:p>
          <a:p>
            <a:r>
              <a:rPr lang="en-US" dirty="0" smtClean="0"/>
              <a:t>Rate limiting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334" y="945086"/>
            <a:ext cx="2135266" cy="12119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858" y="945086"/>
            <a:ext cx="4461631" cy="27074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12839" y="8994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646" y="1220840"/>
            <a:ext cx="4305300" cy="660400"/>
          </a:xfrm>
          <a:prstGeom prst="rect">
            <a:avLst/>
          </a:prstGeom>
        </p:spPr>
      </p:pic>
      <p:pic>
        <p:nvPicPr>
          <p:cNvPr id="9" name="Picture 8" title="microservic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190" y="1220840"/>
            <a:ext cx="43053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Form3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5BE799A80FDE4784584920F5F4EE22" ma:contentTypeVersion="7" ma:contentTypeDescription="Create a new document." ma:contentTypeScope="" ma:versionID="ace21100fe5f8fa94be4e825f26be098">
  <xsd:schema xmlns:xsd="http://www.w3.org/2001/XMLSchema" xmlns:xs="http://www.w3.org/2001/XMLSchema" xmlns:p="http://schemas.microsoft.com/office/2006/metadata/properties" xmlns:ns2="ca569423-81a9-4b2a-8e7f-3d6012c8bdcd" xmlns:ns3="b19b06af-531e-40f9-bff3-15497b2c0976" targetNamespace="http://schemas.microsoft.com/office/2006/metadata/properties" ma:root="true" ma:fieldsID="21015c833d26006a99d56df9a7e2bc16" ns2:_="" ns3:_="">
    <xsd:import namespace="ca569423-81a9-4b2a-8e7f-3d6012c8bdcd"/>
    <xsd:import namespace="b19b06af-531e-40f9-bff3-15497b2c097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569423-81a9-4b2a-8e7f-3d6012c8bdc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9b06af-531e-40f9-bff3-15497b2c09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83DE978-84D1-4736-9F49-5B88B4C239E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4C02FF1-03D7-49FB-A86E-E5B743275672}">
  <ds:schemaRefs>
    <ds:schemaRef ds:uri="b19b06af-531e-40f9-bff3-15497b2c0976"/>
    <ds:schemaRef ds:uri="ca569423-81a9-4b2a-8e7f-3d6012c8bdc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284824D-1D87-439A-9FA9-52845784EA27}">
  <ds:schemaRefs>
    <ds:schemaRef ds:uri="http://schemas.microsoft.com/office/2006/metadata/properties"/>
    <ds:schemaRef ds:uri="http://purl.org/dc/elements/1.1/"/>
    <ds:schemaRef ds:uri="http://purl.org/dc/dcmitype/"/>
    <ds:schemaRef ds:uri="http://schemas.microsoft.com/office/2006/documentManagement/types"/>
    <ds:schemaRef ds:uri="http://purl.org/dc/terms/"/>
    <ds:schemaRef ds:uri="ca569423-81a9-4b2a-8e7f-3d6012c8bdcd"/>
    <ds:schemaRef ds:uri="http://schemas.microsoft.com/office/infopath/2007/PartnerControls"/>
    <ds:schemaRef ds:uri="http://schemas.openxmlformats.org/package/2006/metadata/core-properties"/>
    <ds:schemaRef ds:uri="b19b06af-531e-40f9-bff3-15497b2c0976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16918</TotalTime>
  <Words>990</Words>
  <Application>Microsoft Macintosh PowerPoint</Application>
  <PresentationFormat>On-screen Show (16:9)</PresentationFormat>
  <Paragraphs>216</Paragraphs>
  <Slides>28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Comic Sans MS</vt:lpstr>
      <vt:lpstr>Montserrat</vt:lpstr>
      <vt:lpstr>Roboto</vt:lpstr>
      <vt:lpstr>Roboto Light</vt:lpstr>
      <vt:lpstr>Wingdings</vt:lpstr>
      <vt:lpstr>Arial</vt:lpstr>
      <vt:lpstr>Form3 template</vt:lpstr>
      <vt:lpstr>Evolving systems design  from unreliable rpc to resilience with Linkerd </vt:lpstr>
      <vt:lpstr>A story about unreliable RPC</vt:lpstr>
      <vt:lpstr>PowerPoint Presentation</vt:lpstr>
      <vt:lpstr>Monolith architecture</vt:lpstr>
      <vt:lpstr>Monolith it’s not all bad</vt:lpstr>
      <vt:lpstr>Microservices</vt:lpstr>
      <vt:lpstr>Microservices architecture</vt:lpstr>
      <vt:lpstr>Components (some) of a microservices architecture</vt:lpstr>
      <vt:lpstr>What is an api gateway?</vt:lpstr>
      <vt:lpstr>Open source API gateways</vt:lpstr>
      <vt:lpstr>Components (some) of a microservices architecture</vt:lpstr>
      <vt:lpstr>Containers and schedulers</vt:lpstr>
      <vt:lpstr>Components (some) of a microservices architecture</vt:lpstr>
      <vt:lpstr>Service discovery</vt:lpstr>
      <vt:lpstr>Microservices it’s not all good</vt:lpstr>
      <vt:lpstr>A story about unreliable RPC</vt:lpstr>
      <vt:lpstr>Timeout!</vt:lpstr>
      <vt:lpstr>Let’s try http</vt:lpstr>
      <vt:lpstr>Oops still timeout</vt:lpstr>
      <vt:lpstr>Try that again</vt:lpstr>
      <vt:lpstr>Busy day, more timeout</vt:lpstr>
      <vt:lpstr>Service to service communication in a microservices architecture </vt:lpstr>
      <vt:lpstr>Service mesh</vt:lpstr>
      <vt:lpstr>Tracing</vt:lpstr>
      <vt:lpstr>Service mesh in a microservices architecture </vt:lpstr>
      <vt:lpstr>Demo</vt:lpstr>
      <vt:lpstr>References</vt:lpstr>
      <vt:lpstr>Thank you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a service mesh in a micro services architecture</dc:title>
  <cp:lastModifiedBy>Edward Wilde</cp:lastModifiedBy>
  <cp:revision>87</cp:revision>
  <cp:lastPrinted>2018-01-25T10:34:01Z</cp:lastPrinted>
  <dcterms:modified xsi:type="dcterms:W3CDTF">2018-01-25T16:00:58Z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0x0101001D5BE799A80FDE4784584920F5F4EE22</vt:lpwstr>
  </property>
</Properties>
</file>